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83" r:id="rId3"/>
    <p:sldId id="336" r:id="rId4"/>
    <p:sldId id="311" r:id="rId5"/>
    <p:sldId id="301" r:id="rId6"/>
    <p:sldId id="287" r:id="rId7"/>
    <p:sldId id="337" r:id="rId8"/>
    <p:sldId id="338" r:id="rId9"/>
    <p:sldId id="343" r:id="rId10"/>
    <p:sldId id="317" r:id="rId11"/>
    <p:sldId id="339" r:id="rId12"/>
    <p:sldId id="340" r:id="rId13"/>
    <p:sldId id="321" r:id="rId14"/>
    <p:sldId id="330" r:id="rId15"/>
    <p:sldId id="333" r:id="rId16"/>
    <p:sldId id="326" r:id="rId17"/>
    <p:sldId id="344" r:id="rId18"/>
    <p:sldId id="346" r:id="rId19"/>
    <p:sldId id="341" r:id="rId20"/>
    <p:sldId id="347" r:id="rId21"/>
    <p:sldId id="348" r:id="rId22"/>
    <p:sldId id="318" r:id="rId23"/>
    <p:sldId id="349" r:id="rId24"/>
    <p:sldId id="269" r:id="rId25"/>
    <p:sldId id="258" r:id="rId26"/>
    <p:sldId id="290" r:id="rId27"/>
  </p:sldIdLst>
  <p:sldSz cx="18288000" cy="10287000"/>
  <p:notesSz cx="6858000" cy="9144000"/>
  <p:embeddedFontLst>
    <p:embeddedFont>
      <p:font typeface="Calibri" panose="020F0502020204030204" pitchFamily="34" charset="0"/>
      <p:regular r:id="rId29"/>
      <p:bold r:id="rId30"/>
      <p:italic r:id="rId31"/>
      <p:boldItalic r:id="rId32"/>
    </p:embeddedFont>
    <p:embeddedFont>
      <p:font typeface="Cambria Math" panose="02040503050406030204" pitchFamily="18" charset="0"/>
      <p:regular r:id="rId33"/>
    </p:embeddedFont>
    <p:embeddedFont>
      <p:font typeface="DM Sans Bold" panose="020B0604020202020204" charset="0"/>
      <p:regular r:id="rId34"/>
    </p:embeddedFont>
    <p:embeddedFont>
      <p:font typeface="Gotham Bold" panose="020B0604020202020204" charset="0"/>
      <p:regular r:id="rId35"/>
    </p:embeddedFont>
    <p:embeddedFont>
      <p:font typeface="Lato" panose="020F0502020204030203" pitchFamily="34" charset="0"/>
      <p:regular r:id="rId36"/>
      <p:bold r:id="rId37"/>
      <p:italic r:id="rId38"/>
      <p:boldItalic r:id="rId39"/>
    </p:embeddedFont>
    <p:embeddedFont>
      <p:font typeface="League Spartan" panose="020B0604020202020204" charset="0"/>
      <p:regular r:id="rId40"/>
    </p:embeddedFont>
    <p:embeddedFont>
      <p:font typeface="Montserrat Bold" panose="00000800000000000000" pitchFamily="2" charset="0"/>
      <p:regular r:id="rId41"/>
      <p:bold r:id="rId42"/>
    </p:embeddedFont>
    <p:embeddedFont>
      <p:font typeface="Open Sans" panose="020B0606030504020204" pitchFamily="34" charset="0"/>
      <p:regular r:id="rId43"/>
      <p:bold r:id="rId44"/>
      <p:italic r:id="rId45"/>
      <p:boldItalic r:id="rId46"/>
    </p:embeddedFont>
    <p:embeddedFont>
      <p:font typeface="Tw Cen MT" panose="020B0602020104020603" pitchFamily="34" charset="0"/>
      <p:regular r:id="rId47"/>
      <p:bold r:id="rId48"/>
      <p:italic r:id="rId49"/>
      <p:boldItalic r:id="rId50"/>
    </p:embeddedFont>
    <p:embeddedFont>
      <p:font typeface="Varela Round" panose="020B0604020202020204"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C7F"/>
    <a:srgbClr val="3F72B6"/>
    <a:srgbClr val="1C5299"/>
    <a:srgbClr val="F2FFFF"/>
    <a:srgbClr val="3B99E0"/>
    <a:srgbClr val="2B7C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89454" autoAdjust="0"/>
  </p:normalViewPr>
  <p:slideViewPr>
    <p:cSldViewPr>
      <p:cViewPr varScale="1">
        <p:scale>
          <a:sx n="43" d="100"/>
          <a:sy n="43" d="100"/>
        </p:scale>
        <p:origin x="73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6556CA-2160-4E8E-8C68-A33172F80BFA}" type="datetimeFigureOut">
              <a:rPr lang="fr-FR" smtClean="0"/>
              <a:t>09/06/2024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FC7EA0-AC63-48FA-93CC-842D18BD3829}" type="slidenum">
              <a:rPr lang="fr-FR" smtClean="0"/>
              <a:t>‹N°›</a:t>
            </a:fld>
            <a:endParaRPr lang="fr-FR"/>
          </a:p>
        </p:txBody>
      </p:sp>
    </p:spTree>
    <p:extLst>
      <p:ext uri="{BB962C8B-B14F-4D97-AF65-F5344CB8AC3E}">
        <p14:creationId xmlns:p14="http://schemas.microsoft.com/office/powerpoint/2010/main" val="1656532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5FC7EA0-AC63-48FA-93CC-842D18BD3829}" type="slidenum">
              <a:rPr lang="fr-FR" smtClean="0"/>
              <a:t>8</a:t>
            </a:fld>
            <a:endParaRPr lang="fr-FR"/>
          </a:p>
        </p:txBody>
      </p:sp>
    </p:spTree>
    <p:extLst>
      <p:ext uri="{BB962C8B-B14F-4D97-AF65-F5344CB8AC3E}">
        <p14:creationId xmlns:p14="http://schemas.microsoft.com/office/powerpoint/2010/main" val="1169957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5FC7EA0-AC63-48FA-93CC-842D18BD3829}" type="slidenum">
              <a:rPr lang="fr-FR" smtClean="0"/>
              <a:t>9</a:t>
            </a:fld>
            <a:endParaRPr lang="fr-FR"/>
          </a:p>
        </p:txBody>
      </p:sp>
    </p:spTree>
    <p:extLst>
      <p:ext uri="{BB962C8B-B14F-4D97-AF65-F5344CB8AC3E}">
        <p14:creationId xmlns:p14="http://schemas.microsoft.com/office/powerpoint/2010/main" val="545523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35.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8.svg"/><Relationship Id="rId7"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6.png"/><Relationship Id="rId5" Type="http://schemas.microsoft.com/office/2007/relationships/hdphoto" Target="../media/hdphoto2.wdp"/><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8.svg"/><Relationship Id="rId7"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2.wdp"/><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microsoft.com/office/2007/relationships/hdphoto" Target="../media/hdphoto2.wdp"/><Relationship Id="rId7"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57.png"/><Relationship Id="rId3" Type="http://schemas.microsoft.com/office/2007/relationships/hdphoto" Target="../media/hdphoto2.wdp"/><Relationship Id="rId7" Type="http://schemas.openxmlformats.org/officeDocument/2006/relationships/image" Target="../media/image5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18.xml.rels><?xml version="1.0" encoding="UTF-8" standalone="yes"?>
<Relationships xmlns="http://schemas.openxmlformats.org/package/2006/relationships"><Relationship Id="rId8" Type="http://schemas.openxmlformats.org/officeDocument/2006/relationships/image" Target="../media/image65.png"/><Relationship Id="rId3" Type="http://schemas.microsoft.com/office/2007/relationships/hdphoto" Target="../media/hdphoto2.wdp"/><Relationship Id="rId7" Type="http://schemas.openxmlformats.org/officeDocument/2006/relationships/image" Target="../media/image6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4.wdp"/><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4.png"/><Relationship Id="rId17" Type="http://schemas.microsoft.com/office/2007/relationships/hdphoto" Target="../media/hdphoto6.wdp"/><Relationship Id="rId2" Type="http://schemas.openxmlformats.org/officeDocument/2006/relationships/image" Target="../media/image7.pn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1.png"/><Relationship Id="rId11" Type="http://schemas.microsoft.com/office/2007/relationships/hdphoto" Target="../media/hdphoto3.wdp"/><Relationship Id="rId5" Type="http://schemas.openxmlformats.org/officeDocument/2006/relationships/image" Target="../media/image10.svg"/><Relationship Id="rId15" Type="http://schemas.microsoft.com/office/2007/relationships/hdphoto" Target="../media/hdphoto5.wdp"/><Relationship Id="rId10" Type="http://schemas.openxmlformats.org/officeDocument/2006/relationships/image" Target="../media/image13.png"/><Relationship Id="rId4" Type="http://schemas.openxmlformats.org/officeDocument/2006/relationships/image" Target="../media/image9.png"/><Relationship Id="rId9" Type="http://schemas.microsoft.com/office/2007/relationships/hdphoto" Target="../media/hdphoto2.wdp"/><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image" Target="../media/image75.png"/><Relationship Id="rId3" Type="http://schemas.microsoft.com/office/2007/relationships/hdphoto" Target="../media/hdphoto2.wdp"/><Relationship Id="rId7" Type="http://schemas.openxmlformats.org/officeDocument/2006/relationships/image" Target="../media/image7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21.xml.rels><?xml version="1.0" encoding="UTF-8" standalone="yes"?>
<Relationships xmlns="http://schemas.openxmlformats.org/package/2006/relationships"><Relationship Id="rId8" Type="http://schemas.openxmlformats.org/officeDocument/2006/relationships/image" Target="../media/image83.png"/><Relationship Id="rId3" Type="http://schemas.microsoft.com/office/2007/relationships/hdphoto" Target="../media/hdphoto2.wdp"/><Relationship Id="rId7" Type="http://schemas.openxmlformats.org/officeDocument/2006/relationships/image" Target="../media/image8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9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svg"/><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90.svg"/><Relationship Id="rId4" Type="http://schemas.openxmlformats.org/officeDocument/2006/relationships/image" Target="../media/image89.png"/></Relationships>
</file>

<file path=ppt/slides/_rels/slide24.xml.rels><?xml version="1.0" encoding="UTF-8" standalone="yes"?>
<Relationships xmlns="http://schemas.openxmlformats.org/package/2006/relationships"><Relationship Id="rId3" Type="http://schemas.openxmlformats.org/officeDocument/2006/relationships/image" Target="../media/image6.svg"/><Relationship Id="rId7"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8.wdp"/><Relationship Id="rId4" Type="http://schemas.openxmlformats.org/officeDocument/2006/relationships/image" Target="../media/image91.png"/></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6.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8.svg"/><Relationship Id="rId7"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5.png"/><Relationship Id="rId5" Type="http://schemas.microsoft.com/office/2007/relationships/hdphoto" Target="../media/hdphoto2.wdp"/><Relationship Id="rId4" Type="http://schemas.openxmlformats.org/officeDocument/2006/relationships/image" Target="../media/image4.png"/><Relationship Id="rId9" Type="http://schemas.openxmlformats.org/officeDocument/2006/relationships/image" Target="../media/image28.jpe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9.png"/><Relationship Id="rId5" Type="http://schemas.microsoft.com/office/2007/relationships/hdphoto" Target="../media/hdphoto2.wdp"/><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2C5A"/>
        </a:solidFill>
        <a:effectLst/>
      </p:bgPr>
    </p:bg>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ADC0FC3B-CA73-4B49-B79F-DF3872D2FC5D}"/>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89633" y="104081"/>
            <a:ext cx="2140009" cy="1676400"/>
          </a:xfrm>
          <a:prstGeom prst="rect">
            <a:avLst/>
          </a:prstGeom>
          <a:ln>
            <a:noFill/>
          </a:ln>
          <a:effectLst>
            <a:softEdge rad="112500"/>
          </a:effectLst>
        </p:spPr>
      </p:pic>
      <p:grpSp>
        <p:nvGrpSpPr>
          <p:cNvPr id="18" name="Groupe 17">
            <a:extLst>
              <a:ext uri="{FF2B5EF4-FFF2-40B4-BE49-F238E27FC236}">
                <a16:creationId xmlns:a16="http://schemas.microsoft.com/office/drawing/2014/main" id="{E1330BFA-3DA4-4B52-B74E-8AB39227DBA1}"/>
              </a:ext>
            </a:extLst>
          </p:cNvPr>
          <p:cNvGrpSpPr/>
          <p:nvPr/>
        </p:nvGrpSpPr>
        <p:grpSpPr>
          <a:xfrm>
            <a:off x="12366585" y="297653"/>
            <a:ext cx="5717954" cy="5718684"/>
            <a:chOff x="12366585" y="339216"/>
            <a:chExt cx="5717954" cy="5718684"/>
          </a:xfrm>
        </p:grpSpPr>
        <p:sp>
          <p:nvSpPr>
            <p:cNvPr id="19" name="Freeform 2">
              <a:extLst>
                <a:ext uri="{FF2B5EF4-FFF2-40B4-BE49-F238E27FC236}">
                  <a16:creationId xmlns:a16="http://schemas.microsoft.com/office/drawing/2014/main" id="{2344C2C9-49E1-466B-98FC-BC05985891DE}"/>
                </a:ext>
              </a:extLst>
            </p:cNvPr>
            <p:cNvSpPr/>
            <p:nvPr/>
          </p:nvSpPr>
          <p:spPr>
            <a:xfrm>
              <a:off x="12366585" y="339216"/>
              <a:ext cx="4237382" cy="4237382"/>
            </a:xfrm>
            <a:custGeom>
              <a:avLst/>
              <a:gdLst/>
              <a:ahLst/>
              <a:cxnLst/>
              <a:rect l="l" t="t" r="r" b="b"/>
              <a:pathLst>
                <a:path w="4237382" h="4237382">
                  <a:moveTo>
                    <a:pt x="0" y="0"/>
                  </a:moveTo>
                  <a:lnTo>
                    <a:pt x="4237382" y="0"/>
                  </a:lnTo>
                  <a:lnTo>
                    <a:pt x="4237382" y="4237381"/>
                  </a:lnTo>
                  <a:lnTo>
                    <a:pt x="0" y="42373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0" name="Group 6">
              <a:extLst>
                <a:ext uri="{FF2B5EF4-FFF2-40B4-BE49-F238E27FC236}">
                  <a16:creationId xmlns:a16="http://schemas.microsoft.com/office/drawing/2014/main" id="{9207897A-51B1-41A0-9AF6-A81DF89D8F04}"/>
                </a:ext>
              </a:extLst>
            </p:cNvPr>
            <p:cNvGrpSpPr/>
            <p:nvPr/>
          </p:nvGrpSpPr>
          <p:grpSpPr>
            <a:xfrm>
              <a:off x="15123395" y="2010375"/>
              <a:ext cx="2961144" cy="2961144"/>
              <a:chOff x="0" y="0"/>
              <a:chExt cx="812800" cy="812800"/>
            </a:xfrm>
          </p:grpSpPr>
          <p:sp>
            <p:nvSpPr>
              <p:cNvPr id="22" name="Freeform 7">
                <a:extLst>
                  <a:ext uri="{FF2B5EF4-FFF2-40B4-BE49-F238E27FC236}">
                    <a16:creationId xmlns:a16="http://schemas.microsoft.com/office/drawing/2014/main" id="{72F56ECE-F189-40B1-AD23-7BCAB55CBD7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alpha val="57647"/>
                </a:srgbClr>
              </a:solidFill>
            </p:spPr>
          </p:sp>
          <p:sp>
            <p:nvSpPr>
              <p:cNvPr id="23" name="TextBox 8">
                <a:extLst>
                  <a:ext uri="{FF2B5EF4-FFF2-40B4-BE49-F238E27FC236}">
                    <a16:creationId xmlns:a16="http://schemas.microsoft.com/office/drawing/2014/main" id="{41C83389-9FA5-4D07-B0F9-372C00975EEA}"/>
                  </a:ext>
                </a:extLst>
              </p:cNvPr>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21" name="Image 20">
              <a:extLst>
                <a:ext uri="{FF2B5EF4-FFF2-40B4-BE49-F238E27FC236}">
                  <a16:creationId xmlns:a16="http://schemas.microsoft.com/office/drawing/2014/main" id="{D5682704-64EF-497D-A665-FB95B3D9880D}"/>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3834488" y="3241982"/>
              <a:ext cx="2950294" cy="2815918"/>
            </a:xfrm>
            <a:prstGeom prst="ellipse">
              <a:avLst/>
            </a:prstGeom>
            <a:ln>
              <a:noFill/>
            </a:ln>
            <a:effectLst>
              <a:softEdge rad="112500"/>
            </a:effectLst>
          </p:spPr>
        </p:pic>
      </p:grpSp>
      <p:sp>
        <p:nvSpPr>
          <p:cNvPr id="24" name="TextBox 4">
            <a:extLst>
              <a:ext uri="{FF2B5EF4-FFF2-40B4-BE49-F238E27FC236}">
                <a16:creationId xmlns:a16="http://schemas.microsoft.com/office/drawing/2014/main" id="{83DED9E4-A98F-4903-A229-BB484E6F4146}"/>
              </a:ext>
            </a:extLst>
          </p:cNvPr>
          <p:cNvSpPr txBox="1"/>
          <p:nvPr/>
        </p:nvSpPr>
        <p:spPr>
          <a:xfrm>
            <a:off x="1981200" y="4747306"/>
            <a:ext cx="11445411" cy="724622"/>
          </a:xfrm>
          <a:prstGeom prst="rect">
            <a:avLst/>
          </a:prstGeom>
        </p:spPr>
        <p:txBody>
          <a:bodyPr wrap="square" lIns="0" tIns="0" rIns="0" bIns="0" rtlCol="0" anchor="t">
            <a:spAutoFit/>
          </a:bodyPr>
          <a:lstStyle/>
          <a:p>
            <a:pPr marL="0" marR="0" lvl="0" indent="0" algn="l" defTabSz="914400" rtl="0" eaLnBrk="1" fontAlgn="auto" latinLnBrk="0" hangingPunct="1">
              <a:lnSpc>
                <a:spcPts val="5040"/>
              </a:lnSpc>
              <a:spcBef>
                <a:spcPts val="0"/>
              </a:spcBef>
              <a:spcAft>
                <a:spcPts val="0"/>
              </a:spcAft>
              <a:buClrTx/>
              <a:buSzTx/>
              <a:buFontTx/>
              <a:buNone/>
              <a:tabLst/>
              <a:defRPr/>
            </a:pPr>
            <a:r>
              <a:rPr kumimoji="0" lang="en-US" sz="7200" b="0" i="0" u="none" strike="noStrike" kern="1200" cap="none" spc="0" normalizeH="0" baseline="0" noProof="0" dirty="0">
                <a:ln>
                  <a:noFill/>
                </a:ln>
                <a:solidFill>
                  <a:schemeClr val="tx2">
                    <a:lumMod val="20000"/>
                    <a:lumOff val="80000"/>
                  </a:schemeClr>
                </a:solidFill>
                <a:effectLst/>
                <a:uLnTx/>
                <a:uFillTx/>
                <a:ea typeface="+mn-ea"/>
                <a:cs typeface="+mn-cs"/>
              </a:rPr>
              <a:t>BANK CHURN SCORING </a:t>
            </a:r>
          </a:p>
        </p:txBody>
      </p:sp>
      <p:sp>
        <p:nvSpPr>
          <p:cNvPr id="25" name="Freeform 13">
            <a:extLst>
              <a:ext uri="{FF2B5EF4-FFF2-40B4-BE49-F238E27FC236}">
                <a16:creationId xmlns:a16="http://schemas.microsoft.com/office/drawing/2014/main" id="{2127F240-33A1-46AA-9D65-760C96DA523E}"/>
              </a:ext>
            </a:extLst>
          </p:cNvPr>
          <p:cNvSpPr/>
          <p:nvPr/>
        </p:nvSpPr>
        <p:spPr>
          <a:xfrm>
            <a:off x="-2612902" y="2055044"/>
            <a:ext cx="12268200" cy="1914925"/>
          </a:xfrm>
          <a:custGeom>
            <a:avLst/>
            <a:gdLst/>
            <a:ahLst/>
            <a:cxnLst/>
            <a:rect l="l" t="t" r="r" b="b"/>
            <a:pathLst>
              <a:path w="12993464" h="2102579">
                <a:moveTo>
                  <a:pt x="0" y="0"/>
                </a:moveTo>
                <a:lnTo>
                  <a:pt x="12993465" y="0"/>
                </a:lnTo>
                <a:lnTo>
                  <a:pt x="12993465" y="2102578"/>
                </a:lnTo>
                <a:lnTo>
                  <a:pt x="0" y="2102578"/>
                </a:lnTo>
                <a:lnTo>
                  <a:pt x="0" y="0"/>
                </a:lnTo>
                <a:close/>
              </a:path>
            </a:pathLst>
          </a:custGeom>
          <a:blipFill>
            <a:blip r:embed="rId8">
              <a:alphaModFix amt="69000"/>
              <a:extLst>
                <a:ext uri="{96DAC541-7B7A-43D3-8B79-37D633B846F1}">
                  <asvg:svgBlip xmlns:asvg="http://schemas.microsoft.com/office/drawing/2016/SVG/main" r:embed="rId9"/>
                </a:ext>
              </a:extLst>
            </a:blip>
            <a:stretch>
              <a:fillRect/>
            </a:stretch>
          </a:blipFill>
        </p:spPr>
        <p:txBody>
          <a:bodyPr/>
          <a:lstStyle/>
          <a:p>
            <a:endParaRPr lang="fr-FR"/>
          </a:p>
        </p:txBody>
      </p:sp>
      <p:grpSp>
        <p:nvGrpSpPr>
          <p:cNvPr id="26" name="Group 6">
            <a:extLst>
              <a:ext uri="{FF2B5EF4-FFF2-40B4-BE49-F238E27FC236}">
                <a16:creationId xmlns:a16="http://schemas.microsoft.com/office/drawing/2014/main" id="{B0840E75-1826-496C-88C0-4B6C23BE9168}"/>
              </a:ext>
            </a:extLst>
          </p:cNvPr>
          <p:cNvGrpSpPr/>
          <p:nvPr/>
        </p:nvGrpSpPr>
        <p:grpSpPr>
          <a:xfrm rot="2700000">
            <a:off x="11403107" y="8231946"/>
            <a:ext cx="6164339" cy="6164339"/>
            <a:chOff x="0" y="0"/>
            <a:chExt cx="1913890" cy="1913890"/>
          </a:xfrm>
          <a:solidFill>
            <a:schemeClr val="tx2">
              <a:lumMod val="20000"/>
              <a:lumOff val="80000"/>
            </a:schemeClr>
          </a:solidFill>
        </p:grpSpPr>
        <p:sp>
          <p:nvSpPr>
            <p:cNvPr id="27" name="Freeform 7">
              <a:extLst>
                <a:ext uri="{FF2B5EF4-FFF2-40B4-BE49-F238E27FC236}">
                  <a16:creationId xmlns:a16="http://schemas.microsoft.com/office/drawing/2014/main" id="{100AB8D0-3C7E-4599-A515-DB500BCF4C11}"/>
                </a:ext>
              </a:extLst>
            </p:cNvPr>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grpFill/>
          </p:spPr>
        </p:sp>
      </p:grpSp>
      <p:sp>
        <p:nvSpPr>
          <p:cNvPr id="29" name="TextBox 11">
            <a:extLst>
              <a:ext uri="{FF2B5EF4-FFF2-40B4-BE49-F238E27FC236}">
                <a16:creationId xmlns:a16="http://schemas.microsoft.com/office/drawing/2014/main" id="{D367A7C7-CBA6-48D3-A8BC-CC34FD0296A0}"/>
              </a:ext>
            </a:extLst>
          </p:cNvPr>
          <p:cNvSpPr txBox="1"/>
          <p:nvPr/>
        </p:nvSpPr>
        <p:spPr>
          <a:xfrm>
            <a:off x="381000" y="7184666"/>
            <a:ext cx="12863411" cy="4201150"/>
          </a:xfrm>
          <a:prstGeom prst="rect">
            <a:avLst/>
          </a:prstGeom>
        </p:spPr>
        <p:txBody>
          <a:bodyPr wrap="square" lIns="0" tIns="0" rIns="0" bIns="0" rtlCol="0" anchor="t">
            <a:spAutoFit/>
          </a:bodyPr>
          <a:lstStyle/>
          <a:p>
            <a:r>
              <a:rPr lang="fr-FR" sz="2800" u="sng" spc="300" dirty="0">
                <a:solidFill>
                  <a:schemeClr val="accent1">
                    <a:lumMod val="20000"/>
                    <a:lumOff val="80000"/>
                  </a:schemeClr>
                </a:solidFill>
              </a:rPr>
              <a:t>Réalisé</a:t>
            </a:r>
            <a:r>
              <a:rPr lang="en-US" sz="2800" u="sng" spc="300" dirty="0">
                <a:solidFill>
                  <a:schemeClr val="accent1">
                    <a:lumMod val="20000"/>
                    <a:lumOff val="80000"/>
                  </a:schemeClr>
                </a:solidFill>
              </a:rPr>
              <a:t> par</a:t>
            </a:r>
            <a:r>
              <a:rPr lang="en-US" sz="2800" spc="300" dirty="0">
                <a:solidFill>
                  <a:schemeClr val="accent1">
                    <a:lumMod val="20000"/>
                    <a:lumOff val="80000"/>
                  </a:schemeClr>
                </a:solidFill>
              </a:rPr>
              <a:t>:</a:t>
            </a:r>
          </a:p>
          <a:p>
            <a:r>
              <a:rPr lang="en-US" sz="2800" b="1" spc="300" dirty="0">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rPr>
              <a:t>Marie Agathe SECK</a:t>
            </a:r>
          </a:p>
          <a:p>
            <a:r>
              <a:rPr lang="fr-FR" sz="2800" b="1" spc="300" dirty="0">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rPr>
              <a:t>Diakhou</a:t>
            </a:r>
            <a:r>
              <a:rPr lang="en-US" sz="2800" b="1" spc="300" dirty="0">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rPr>
              <a:t> NDAO</a:t>
            </a:r>
          </a:p>
          <a:p>
            <a:r>
              <a:rPr lang="en-US" sz="2800" b="1" spc="300" dirty="0">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rPr>
              <a:t>Fallou BADJI</a:t>
            </a:r>
          </a:p>
          <a:p>
            <a:r>
              <a:rPr lang="en-US" sz="2800" b="1" spc="300" dirty="0">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rPr>
              <a:t>Elèves Ingénieurs Statisticiens Economistes</a:t>
            </a:r>
          </a:p>
          <a:p>
            <a:pPr>
              <a:lnSpc>
                <a:spcPts val="4200"/>
              </a:lnSpc>
            </a:pPr>
            <a:endParaRPr lang="fr-FR" sz="3000" spc="300" dirty="0">
              <a:solidFill>
                <a:srgbClr val="000000"/>
              </a:solidFill>
              <a:latin typeface="Lato"/>
            </a:endParaRPr>
          </a:p>
          <a:p>
            <a:endParaRPr lang="en-US" sz="2800" b="1" spc="300" dirty="0">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endParaRPr>
          </a:p>
          <a:p>
            <a:pPr>
              <a:lnSpc>
                <a:spcPts val="4200"/>
              </a:lnSpc>
            </a:pPr>
            <a:endParaRPr lang="fr-FR" sz="3000" spc="300" dirty="0">
              <a:solidFill>
                <a:srgbClr val="000000"/>
              </a:solidFill>
              <a:latin typeface="Lato"/>
            </a:endParaRPr>
          </a:p>
          <a:p>
            <a:pPr>
              <a:lnSpc>
                <a:spcPts val="4200"/>
              </a:lnSpc>
            </a:pPr>
            <a:endParaRPr lang="en-US" sz="3000" spc="300" dirty="0">
              <a:solidFill>
                <a:srgbClr val="000000"/>
              </a:solidFill>
              <a:latin typeface="Lato"/>
            </a:endParaRPr>
          </a:p>
        </p:txBody>
      </p:sp>
      <p:sp>
        <p:nvSpPr>
          <p:cNvPr id="30" name="TextBox 9">
            <a:extLst>
              <a:ext uri="{FF2B5EF4-FFF2-40B4-BE49-F238E27FC236}">
                <a16:creationId xmlns:a16="http://schemas.microsoft.com/office/drawing/2014/main" id="{303FE491-EE22-4C09-90F7-83BAC4BB7691}"/>
              </a:ext>
            </a:extLst>
          </p:cNvPr>
          <p:cNvSpPr txBox="1"/>
          <p:nvPr/>
        </p:nvSpPr>
        <p:spPr>
          <a:xfrm>
            <a:off x="3695700" y="290543"/>
            <a:ext cx="12616379" cy="1124795"/>
          </a:xfrm>
          <a:prstGeom prst="rect">
            <a:avLst/>
          </a:prstGeom>
        </p:spPr>
        <p:txBody>
          <a:bodyPr lIns="0" tIns="0" rIns="0" bIns="0" rtlCol="0" anchor="t">
            <a:spAutoFit/>
          </a:bodyPr>
          <a:lstStyle/>
          <a:p>
            <a:pPr>
              <a:lnSpc>
                <a:spcPts val="10499"/>
              </a:lnSpc>
            </a:pPr>
            <a:r>
              <a:rPr lang="fr-FR" sz="3200" b="1" spc="999" dirty="0">
                <a:solidFill>
                  <a:srgbClr val="2B7CB9"/>
                </a:solidFill>
                <a:ea typeface="Open Sans Bold" panose="020B0806030504020204" pitchFamily="34" charset="0"/>
                <a:cs typeface="Open Sans Bold" panose="020B0806030504020204" pitchFamily="34" charset="0"/>
              </a:rPr>
              <a:t>Projet</a:t>
            </a:r>
            <a:r>
              <a:rPr lang="en-US" sz="3200" b="1" spc="999" dirty="0">
                <a:solidFill>
                  <a:srgbClr val="2B7CB9"/>
                </a:solidFill>
                <a:ea typeface="Open Sans Bold" panose="020B0806030504020204" pitchFamily="34" charset="0"/>
                <a:cs typeface="Open Sans Bold" panose="020B0806030504020204" pitchFamily="34" charset="0"/>
              </a:rPr>
              <a:t> de Machine learning2</a:t>
            </a:r>
          </a:p>
        </p:txBody>
      </p:sp>
      <p:sp>
        <p:nvSpPr>
          <p:cNvPr id="31" name="TextBox 11">
            <a:extLst>
              <a:ext uri="{FF2B5EF4-FFF2-40B4-BE49-F238E27FC236}">
                <a16:creationId xmlns:a16="http://schemas.microsoft.com/office/drawing/2014/main" id="{88FFB70F-41C1-4E8F-9C26-A77A3DC8717B}"/>
              </a:ext>
            </a:extLst>
          </p:cNvPr>
          <p:cNvSpPr txBox="1"/>
          <p:nvPr/>
        </p:nvSpPr>
        <p:spPr>
          <a:xfrm>
            <a:off x="5915170" y="1452666"/>
            <a:ext cx="12863411" cy="1455398"/>
          </a:xfrm>
          <a:prstGeom prst="rect">
            <a:avLst/>
          </a:prstGeom>
        </p:spPr>
        <p:txBody>
          <a:bodyPr wrap="square" lIns="0" tIns="0" rIns="0" bIns="0" rtlCol="0" anchor="t">
            <a:spAutoFit/>
          </a:bodyPr>
          <a:lstStyle/>
          <a:p>
            <a:r>
              <a:rPr lang="fr-FR" sz="2800" b="1" spc="300" dirty="0">
                <a:solidFill>
                  <a:srgbClr val="1C5299"/>
                </a:solidFill>
                <a:latin typeface="Calibri" panose="020F0502020204030204" pitchFamily="34" charset="0"/>
                <a:ea typeface="Calibri" panose="020F0502020204030204" pitchFamily="34" charset="0"/>
                <a:cs typeface="Calibri" panose="020F0502020204030204" pitchFamily="34" charset="0"/>
              </a:rPr>
              <a:t>ISE2 2023/2024</a:t>
            </a:r>
            <a:endParaRPr lang="en-US" sz="2800" b="1" spc="300" dirty="0">
              <a:solidFill>
                <a:srgbClr val="1C5299"/>
              </a:solidFill>
              <a:latin typeface="Calibri" panose="020F0502020204030204" pitchFamily="34" charset="0"/>
              <a:ea typeface="Calibri" panose="020F0502020204030204" pitchFamily="34" charset="0"/>
              <a:cs typeface="Calibri" panose="020F0502020204030204" pitchFamily="34" charset="0"/>
            </a:endParaRPr>
          </a:p>
          <a:p>
            <a:pPr>
              <a:lnSpc>
                <a:spcPts val="4200"/>
              </a:lnSpc>
            </a:pPr>
            <a:endParaRPr lang="fr-FR" sz="3000" spc="300" dirty="0">
              <a:solidFill>
                <a:srgbClr val="000000"/>
              </a:solidFill>
              <a:latin typeface="Lato"/>
            </a:endParaRPr>
          </a:p>
          <a:p>
            <a:pPr>
              <a:lnSpc>
                <a:spcPts val="4200"/>
              </a:lnSpc>
            </a:pPr>
            <a:endParaRPr lang="en-US" sz="3000" spc="300" dirty="0">
              <a:solidFill>
                <a:srgbClr val="000000"/>
              </a:solidFill>
              <a:latin typeface="Lato"/>
            </a:endParaRPr>
          </a:p>
        </p:txBody>
      </p:sp>
      <p:sp>
        <p:nvSpPr>
          <p:cNvPr id="17" name="ZoneTexte 16">
            <a:extLst>
              <a:ext uri="{FF2B5EF4-FFF2-40B4-BE49-F238E27FC236}">
                <a16:creationId xmlns:a16="http://schemas.microsoft.com/office/drawing/2014/main" id="{E60B0B89-27E8-4565-9451-80F8E9AE03D9}"/>
              </a:ext>
            </a:extLst>
          </p:cNvPr>
          <p:cNvSpPr txBox="1"/>
          <p:nvPr/>
        </p:nvSpPr>
        <p:spPr>
          <a:xfrm>
            <a:off x="12507892" y="8263982"/>
            <a:ext cx="3954768" cy="1815882"/>
          </a:xfrm>
          <a:prstGeom prst="rect">
            <a:avLst/>
          </a:prstGeom>
          <a:noFill/>
        </p:spPr>
        <p:txBody>
          <a:bodyPr wrap="square" rtlCol="0">
            <a:spAutoFit/>
          </a:bodyPr>
          <a:lstStyle/>
          <a:p>
            <a:pPr algn="ctr"/>
            <a:r>
              <a:rPr lang="fr-FR" sz="2800" u="sng" dirty="0">
                <a:solidFill>
                  <a:schemeClr val="tx2">
                    <a:lumMod val="40000"/>
                    <a:lumOff val="60000"/>
                  </a:schemeClr>
                </a:solidFill>
              </a:rPr>
              <a:t>Formatrice </a:t>
            </a:r>
            <a:r>
              <a:rPr lang="fr-FR" sz="2800" dirty="0">
                <a:solidFill>
                  <a:schemeClr val="tx2">
                    <a:lumMod val="40000"/>
                    <a:lumOff val="60000"/>
                  </a:schemeClr>
                </a:solidFill>
              </a:rPr>
              <a:t>: </a:t>
            </a:r>
          </a:p>
          <a:p>
            <a:pPr algn="ctr"/>
            <a:r>
              <a:rPr lang="fr-FR" sz="2800" b="1" dirty="0">
                <a:solidFill>
                  <a:schemeClr val="tx2">
                    <a:lumMod val="40000"/>
                    <a:lumOff val="60000"/>
                  </a:schemeClr>
                </a:solidFill>
              </a:rPr>
              <a:t>Mme Mously DIAW</a:t>
            </a:r>
          </a:p>
          <a:p>
            <a:pPr algn="ctr"/>
            <a:r>
              <a:rPr lang="en-US" sz="2800" b="1" dirty="0">
                <a:solidFill>
                  <a:schemeClr val="tx2">
                    <a:lumMod val="40000"/>
                    <a:lumOff val="60000"/>
                  </a:schemeClr>
                </a:solidFill>
              </a:rPr>
              <a:t>Machine Learning Engineer - Formatrice IA</a:t>
            </a:r>
            <a:endParaRPr lang="fr-FR" sz="2800" b="1" dirty="0">
              <a:solidFill>
                <a:schemeClr val="tx2">
                  <a:lumMod val="40000"/>
                  <a:lumOff val="6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250"/>
        </a:solidFill>
        <a:effectLst/>
      </p:bgPr>
    </p:bg>
    <p:spTree>
      <p:nvGrpSpPr>
        <p:cNvPr id="1" name=""/>
        <p:cNvGrpSpPr/>
        <p:nvPr/>
      </p:nvGrpSpPr>
      <p:grpSpPr>
        <a:xfrm>
          <a:off x="0" y="0"/>
          <a:ext cx="0" cy="0"/>
          <a:chOff x="0" y="0"/>
          <a:chExt cx="0" cy="0"/>
        </a:xfrm>
      </p:grpSpPr>
      <p:sp>
        <p:nvSpPr>
          <p:cNvPr id="7" name="TextBox 7"/>
          <p:cNvSpPr txBox="1"/>
          <p:nvPr/>
        </p:nvSpPr>
        <p:spPr>
          <a:xfrm>
            <a:off x="685801" y="4259210"/>
            <a:ext cx="10246780" cy="988156"/>
          </a:xfrm>
          <a:prstGeom prst="rect">
            <a:avLst/>
          </a:prstGeom>
        </p:spPr>
        <p:txBody>
          <a:bodyPr wrap="square" lIns="0" tIns="0" rIns="0" bIns="0" rtlCol="0" anchor="t">
            <a:spAutoFit/>
          </a:bodyPr>
          <a:lstStyle/>
          <a:p>
            <a:pPr marL="0" marR="0" lvl="0" indent="0" algn="l" defTabSz="914400" rtl="0" eaLnBrk="1" fontAlgn="auto" latinLnBrk="0" hangingPunct="1">
              <a:lnSpc>
                <a:spcPts val="7488"/>
              </a:lnSpc>
              <a:spcBef>
                <a:spcPts val="0"/>
              </a:spcBef>
              <a:spcAft>
                <a:spcPts val="0"/>
              </a:spcAft>
              <a:buClrTx/>
              <a:buSzTx/>
              <a:buFontTx/>
              <a:buNone/>
              <a:tabLst/>
              <a:defRPr/>
            </a:pPr>
            <a:r>
              <a:rPr kumimoji="0" lang="en-US" sz="7882" b="0" i="0" u="none" strike="noStrike" kern="1200" cap="none" spc="-39" normalizeH="0" baseline="0" noProof="0" dirty="0">
                <a:ln>
                  <a:noFill/>
                </a:ln>
                <a:solidFill>
                  <a:srgbClr val="F7E7D7"/>
                </a:solidFill>
                <a:effectLst/>
                <a:uLnTx/>
                <a:uFillTx/>
                <a:latin typeface="League Spartan"/>
                <a:ea typeface="+mn-ea"/>
                <a:cs typeface="+mn-cs"/>
              </a:rPr>
              <a:t>  </a:t>
            </a:r>
            <a:r>
              <a:rPr kumimoji="0" lang="en-US" sz="7882" b="0" i="0" u="none" strike="noStrike" kern="1200" cap="none" spc="-39" normalizeH="0" baseline="0" noProof="0" dirty="0">
                <a:ln>
                  <a:noFill/>
                </a:ln>
                <a:solidFill>
                  <a:schemeClr val="tx2">
                    <a:lumMod val="40000"/>
                    <a:lumOff val="60000"/>
                  </a:schemeClr>
                </a:solidFill>
                <a:effectLst/>
                <a:uLnTx/>
                <a:uFillTx/>
                <a:ea typeface="+mn-ea"/>
                <a:cs typeface="+mn-cs"/>
              </a:rPr>
              <a:t>02</a:t>
            </a:r>
            <a:r>
              <a:rPr kumimoji="0" lang="en-US" sz="7882" b="0" i="0" u="none" strike="noStrike" kern="1200" cap="none" spc="-39" normalizeH="0" baseline="0" noProof="0" dirty="0">
                <a:ln>
                  <a:noFill/>
                </a:ln>
                <a:solidFill>
                  <a:srgbClr val="F7E7D7"/>
                </a:solidFill>
                <a:effectLst/>
                <a:uLnTx/>
                <a:uFillTx/>
                <a:ea typeface="+mn-ea"/>
                <a:cs typeface="+mn-cs"/>
              </a:rPr>
              <a:t>.Modélisation</a:t>
            </a:r>
          </a:p>
        </p:txBody>
      </p:sp>
      <p:sp>
        <p:nvSpPr>
          <p:cNvPr id="10" name="Freeform 3">
            <a:extLst>
              <a:ext uri="{FF2B5EF4-FFF2-40B4-BE49-F238E27FC236}">
                <a16:creationId xmlns:a16="http://schemas.microsoft.com/office/drawing/2014/main" id="{15D28984-8229-48F3-8E4B-00ED8F3B5B2D}"/>
              </a:ext>
            </a:extLst>
          </p:cNvPr>
          <p:cNvSpPr/>
          <p:nvPr/>
        </p:nvSpPr>
        <p:spPr>
          <a:xfrm>
            <a:off x="12115800" y="2781300"/>
            <a:ext cx="6001859" cy="6101528"/>
          </a:xfrm>
          <a:custGeom>
            <a:avLst/>
            <a:gdLst/>
            <a:ahLst/>
            <a:cxnLst/>
            <a:rect l="l" t="t" r="r" b="b"/>
            <a:pathLst>
              <a:path w="6922418" h="6922418">
                <a:moveTo>
                  <a:pt x="0" y="0"/>
                </a:moveTo>
                <a:lnTo>
                  <a:pt x="6922418" y="0"/>
                </a:lnTo>
                <a:lnTo>
                  <a:pt x="6922418" y="6922417"/>
                </a:lnTo>
                <a:lnTo>
                  <a:pt x="0" y="69224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6">
            <a:extLst>
              <a:ext uri="{FF2B5EF4-FFF2-40B4-BE49-F238E27FC236}">
                <a16:creationId xmlns:a16="http://schemas.microsoft.com/office/drawing/2014/main" id="{53DB32A8-A38A-41C3-B1A0-BA61AE020F6E}"/>
              </a:ext>
            </a:extLst>
          </p:cNvPr>
          <p:cNvSpPr/>
          <p:nvPr/>
        </p:nvSpPr>
        <p:spPr>
          <a:xfrm rot="20360653">
            <a:off x="14437867" y="1596420"/>
            <a:ext cx="3083907" cy="1630533"/>
          </a:xfrm>
          <a:custGeom>
            <a:avLst/>
            <a:gdLst/>
            <a:ahLst/>
            <a:cxnLst/>
            <a:rect l="l" t="t" r="r" b="b"/>
            <a:pathLst>
              <a:path w="2925691" h="1210504">
                <a:moveTo>
                  <a:pt x="0" y="0"/>
                </a:moveTo>
                <a:lnTo>
                  <a:pt x="2925691" y="0"/>
                </a:lnTo>
                <a:lnTo>
                  <a:pt x="2925691" y="1210504"/>
                </a:lnTo>
                <a:lnTo>
                  <a:pt x="0" y="12105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dirty="0"/>
          </a:p>
        </p:txBody>
      </p:sp>
      <p:sp>
        <p:nvSpPr>
          <p:cNvPr id="16" name="Freeform 4">
            <a:extLst>
              <a:ext uri="{FF2B5EF4-FFF2-40B4-BE49-F238E27FC236}">
                <a16:creationId xmlns:a16="http://schemas.microsoft.com/office/drawing/2014/main" id="{71561D51-E756-4B64-B2AA-5E21558C7040}"/>
              </a:ext>
            </a:extLst>
          </p:cNvPr>
          <p:cNvSpPr/>
          <p:nvPr/>
        </p:nvSpPr>
        <p:spPr>
          <a:xfrm>
            <a:off x="13414008" y="4018639"/>
            <a:ext cx="3405441" cy="3626849"/>
          </a:xfrm>
          <a:custGeom>
            <a:avLst/>
            <a:gdLst/>
            <a:ahLst/>
            <a:cxnLst/>
            <a:rect l="l" t="t" r="r" b="b"/>
            <a:pathLst>
              <a:path w="3927764" h="4114800">
                <a:moveTo>
                  <a:pt x="0" y="0"/>
                </a:moveTo>
                <a:lnTo>
                  <a:pt x="3927764" y="0"/>
                </a:lnTo>
                <a:lnTo>
                  <a:pt x="392776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dirty="0"/>
          </a:p>
        </p:txBody>
      </p:sp>
    </p:spTree>
    <p:extLst>
      <p:ext uri="{BB962C8B-B14F-4D97-AF65-F5344CB8AC3E}">
        <p14:creationId xmlns:p14="http://schemas.microsoft.com/office/powerpoint/2010/main" val="437813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28800" y="567737"/>
            <a:ext cx="9734997" cy="1504950"/>
          </a:xfrm>
          <a:custGeom>
            <a:avLst/>
            <a:gdLst/>
            <a:ahLst/>
            <a:cxnLst/>
            <a:rect l="l" t="t" r="r" b="b"/>
            <a:pathLst>
              <a:path w="7106427" h="3242103">
                <a:moveTo>
                  <a:pt x="0" y="0"/>
                </a:moveTo>
                <a:lnTo>
                  <a:pt x="7106428" y="0"/>
                </a:lnTo>
                <a:lnTo>
                  <a:pt x="7106428" y="3242103"/>
                </a:lnTo>
                <a:lnTo>
                  <a:pt x="0" y="3242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dirty="0"/>
          </a:p>
        </p:txBody>
      </p:sp>
      <p:sp>
        <p:nvSpPr>
          <p:cNvPr id="9" name="TextBox 9"/>
          <p:cNvSpPr txBox="1"/>
          <p:nvPr/>
        </p:nvSpPr>
        <p:spPr>
          <a:xfrm>
            <a:off x="12632526" y="4874739"/>
            <a:ext cx="3679836" cy="1019177"/>
          </a:xfrm>
          <a:prstGeom prst="rect">
            <a:avLst/>
          </a:prstGeom>
        </p:spPr>
        <p:txBody>
          <a:bodyPr lIns="0" tIns="0" rIns="0" bIns="0" rtlCol="0" anchor="t">
            <a:spAutoFit/>
          </a:bodyPr>
          <a:lstStyle/>
          <a:p>
            <a:pPr marL="0" marR="0" lvl="0" indent="0" algn="ctr" defTabSz="914400" rtl="0" eaLnBrk="1" fontAlgn="auto" latinLnBrk="0" hangingPunct="1">
              <a:lnSpc>
                <a:spcPts val="8399"/>
              </a:lnSpc>
              <a:spcBef>
                <a:spcPts val="0"/>
              </a:spcBef>
              <a:spcAft>
                <a:spcPts val="0"/>
              </a:spcAft>
              <a:buClrTx/>
              <a:buSzTx/>
              <a:buFontTx/>
              <a:buNone/>
              <a:tabLst/>
              <a:defRPr/>
            </a:pPr>
            <a:r>
              <a:rPr kumimoji="0" lang="en-US" sz="5999" b="0" i="0" u="none" strike="noStrike" kern="1200" cap="none" spc="0" normalizeH="0" baseline="0" noProof="0">
                <a:ln>
                  <a:noFill/>
                </a:ln>
                <a:solidFill>
                  <a:srgbClr val="FFFFFF"/>
                </a:solidFill>
                <a:effectLst/>
                <a:uLnTx/>
                <a:uFillTx/>
                <a:latin typeface="DM Sans Bold"/>
                <a:ea typeface="+mn-ea"/>
                <a:cs typeface="+mn-cs"/>
              </a:rPr>
              <a:t>20K</a:t>
            </a:r>
          </a:p>
        </p:txBody>
      </p:sp>
      <p:sp>
        <p:nvSpPr>
          <p:cNvPr id="16" name="TextBox 16">
            <a:extLst>
              <a:ext uri="{FF2B5EF4-FFF2-40B4-BE49-F238E27FC236}">
                <a16:creationId xmlns:a16="http://schemas.microsoft.com/office/drawing/2014/main" id="{A87881DD-8800-4767-BA73-E1ED47FDD461}"/>
              </a:ext>
            </a:extLst>
          </p:cNvPr>
          <p:cNvSpPr txBox="1"/>
          <p:nvPr/>
        </p:nvSpPr>
        <p:spPr>
          <a:xfrm>
            <a:off x="370872" y="647700"/>
            <a:ext cx="12049728" cy="970394"/>
          </a:xfrm>
          <a:prstGeom prst="rect">
            <a:avLst/>
          </a:prstGeom>
        </p:spPr>
        <p:txBody>
          <a:bodyPr wrap="square" lIns="0" tIns="0" rIns="0" bIns="0" rtlCol="0" anchor="t">
            <a:spAutoFit/>
          </a:bodyPr>
          <a:lstStyle/>
          <a:p>
            <a:pPr algn="ctr">
              <a:lnSpc>
                <a:spcPts val="8400"/>
              </a:lnSpc>
            </a:pPr>
            <a:r>
              <a:rPr lang="fr-FR" sz="4800" b="1" spc="400" dirty="0">
                <a:solidFill>
                  <a:srgbClr val="2B4A9D"/>
                </a:solidFill>
              </a:rPr>
              <a:t>Démarche </a:t>
            </a:r>
            <a:endParaRPr lang="en-US" sz="4800" b="1" spc="400" dirty="0">
              <a:solidFill>
                <a:srgbClr val="2B4A9D"/>
              </a:solidFill>
            </a:endParaRPr>
          </a:p>
        </p:txBody>
      </p:sp>
      <p:grpSp>
        <p:nvGrpSpPr>
          <p:cNvPr id="18" name="Groupe 17">
            <a:extLst>
              <a:ext uri="{FF2B5EF4-FFF2-40B4-BE49-F238E27FC236}">
                <a16:creationId xmlns:a16="http://schemas.microsoft.com/office/drawing/2014/main" id="{2C8F6483-FCAD-49CB-8B3A-76689CE5DA9B}"/>
              </a:ext>
            </a:extLst>
          </p:cNvPr>
          <p:cNvGrpSpPr/>
          <p:nvPr/>
        </p:nvGrpSpPr>
        <p:grpSpPr>
          <a:xfrm>
            <a:off x="16107897" y="186777"/>
            <a:ext cx="1809231" cy="1905000"/>
            <a:chOff x="15792969" y="277149"/>
            <a:chExt cx="2047452" cy="2233875"/>
          </a:xfrm>
        </p:grpSpPr>
        <p:sp>
          <p:nvSpPr>
            <p:cNvPr id="19" name="Freeform 9">
              <a:extLst>
                <a:ext uri="{FF2B5EF4-FFF2-40B4-BE49-F238E27FC236}">
                  <a16:creationId xmlns:a16="http://schemas.microsoft.com/office/drawing/2014/main" id="{CC3B4B4F-D7DD-48F7-8894-BCF8168D9371}"/>
                </a:ext>
              </a:extLst>
            </p:cNvPr>
            <p:cNvSpPr/>
            <p:nvPr/>
          </p:nvSpPr>
          <p:spPr>
            <a:xfrm>
              <a:off x="15792969" y="277149"/>
              <a:ext cx="2047452" cy="22338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299"/>
            </a:solidFill>
          </p:spPr>
        </p:sp>
        <p:pic>
          <p:nvPicPr>
            <p:cNvPr id="20" name="Image 19">
              <a:extLst>
                <a:ext uri="{FF2B5EF4-FFF2-40B4-BE49-F238E27FC236}">
                  <a16:creationId xmlns:a16="http://schemas.microsoft.com/office/drawing/2014/main" id="{A0C646CB-ED84-4CAD-8D95-0353FDACD44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6002000" y="476855"/>
              <a:ext cx="1676400" cy="1834461"/>
            </a:xfrm>
            <a:prstGeom prst="ellipse">
              <a:avLst/>
            </a:prstGeom>
            <a:ln>
              <a:noFill/>
            </a:ln>
            <a:effectLst>
              <a:softEdge rad="112500"/>
            </a:effectLst>
          </p:spPr>
        </p:pic>
      </p:grpSp>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D9118C84-F87E-4049-BA4D-E6D659C87989}"/>
                  </a:ext>
                </a:extLst>
              </p:cNvPr>
              <p:cNvSpPr txBox="1"/>
              <p:nvPr/>
            </p:nvSpPr>
            <p:spPr>
              <a:xfrm>
                <a:off x="5919434" y="2523762"/>
                <a:ext cx="11832753" cy="6740307"/>
              </a:xfrm>
              <a:prstGeom prst="rect">
                <a:avLst/>
              </a:prstGeom>
              <a:noFill/>
            </p:spPr>
            <p:txBody>
              <a:bodyPr wrap="square" rtlCol="0">
                <a:spAutoFit/>
              </a:bodyPr>
              <a:lstStyle/>
              <a:p>
                <a:r>
                  <a:rPr lang="fr-FR" sz="2400" dirty="0"/>
                  <a:t>Le modèle de prédiction que nous voulons mettre en place sera un outil d’aide à la prise de décision pour l ’entreprise fortuneo banque. Etant conscient de cet enjeu, il est important de prendre en compte  le contexte métier afin d’élaborer un contexte de travail en conformité avec l’objectif attendu de cette étude. </a:t>
                </a:r>
              </a:p>
              <a:p>
                <a:endParaRPr lang="fr-FR" sz="2400" dirty="0"/>
              </a:p>
              <a:p>
                <a:r>
                  <a:rPr lang="fr-FR" sz="2400" dirty="0"/>
                  <a:t>L ’idée est d’explorer plusieurs modèles , paramétriques comme ensemblistes,  afin d ’en choisir le meilleur suivant un ensemble de métriques d’évaluation . </a:t>
                </a:r>
              </a:p>
              <a:p>
                <a:pPr marL="342900" indent="-342900">
                  <a:buFont typeface="Arial" panose="020B0604020202020204" pitchFamily="34" charset="0"/>
                  <a:buChar char="•"/>
                </a:pPr>
                <a:r>
                  <a:rPr lang="fr-FR" sz="2400" dirty="0"/>
                  <a:t>D’une part, nous allons optimiser selon l’AUC pour tenir compte du déséquilibre entre le classes (métrique très utilisé dans le cas des classifications binaires avec déséquilibre).</a:t>
                </a:r>
              </a:p>
              <a:p>
                <a:pPr marL="342900" indent="-342900">
                  <a:buFont typeface="Arial" panose="020B0604020202020204" pitchFamily="34" charset="0"/>
                  <a:buChar char="•"/>
                </a:pPr>
                <a:endParaRPr lang="fr-FR" sz="2400" dirty="0"/>
              </a:p>
              <a:p>
                <a:pPr marL="342900" indent="-342900">
                  <a:buFont typeface="Arial" panose="020B0604020202020204" pitchFamily="34" charset="0"/>
                  <a:buChar char="•"/>
                </a:pPr>
                <a:r>
                  <a:rPr lang="fr-FR" sz="2400" dirty="0"/>
                  <a:t>D’autre part, en raison du domaine (bancaire), nous testerons l’optimisation des modèles de sorte à minimiser l’erreur que l’on commet en prédisant qu’un client  va rester  alors qu’il est sur le point de se désabonner (minimiser les faux négatif ). Et nous utilisons à cet effet un f_</a:t>
                </a:r>
                <a14:m>
                  <m:oMath xmlns:m="http://schemas.openxmlformats.org/officeDocument/2006/math">
                    <m:r>
                      <a:rPr lang="fr-FR" sz="2400" i="1" smtClean="0">
                        <a:latin typeface="Cambria Math" panose="02040503050406030204" pitchFamily="18" charset="0"/>
                        <a:ea typeface="Cambria Math" panose="02040503050406030204" pitchFamily="18" charset="0"/>
                      </a:rPr>
                      <m:t>𝛽</m:t>
                    </m:r>
                    <m:r>
                      <a:rPr lang="fr-FR" sz="2400" b="0" i="1" smtClean="0">
                        <a:latin typeface="Cambria Math" panose="02040503050406030204" pitchFamily="18" charset="0"/>
                        <a:ea typeface="Cambria Math" panose="02040503050406030204" pitchFamily="18" charset="0"/>
                      </a:rPr>
                      <m:t>_</m:t>
                    </m:r>
                  </m:oMath>
                </a14:m>
                <a:r>
                  <a:rPr lang="fr-FR" sz="2400" dirty="0"/>
                  <a:t> score  avec un </a:t>
                </a:r>
                <a14:m>
                  <m:oMath xmlns:m="http://schemas.openxmlformats.org/officeDocument/2006/math">
                    <m:r>
                      <a:rPr lang="fr-FR" sz="2400" i="1">
                        <a:latin typeface="Cambria Math" panose="02040503050406030204" pitchFamily="18" charset="0"/>
                        <a:ea typeface="Cambria Math" panose="02040503050406030204" pitchFamily="18" charset="0"/>
                      </a:rPr>
                      <m:t>𝛽</m:t>
                    </m:r>
                    <m:r>
                      <a:rPr lang="fr-FR" sz="2400" b="0" i="1" smtClean="0">
                        <a:latin typeface="Cambria Math" panose="02040503050406030204" pitchFamily="18" charset="0"/>
                        <a:ea typeface="Cambria Math" panose="02040503050406030204" pitchFamily="18" charset="0"/>
                      </a:rPr>
                      <m:t>&gt;1</m:t>
                    </m:r>
                  </m:oMath>
                </a14:m>
                <a:r>
                  <a:rPr lang="fr-FR" sz="2400" dirty="0"/>
                  <a:t> (</a:t>
                </a:r>
                <a14:m>
                  <m:oMath xmlns:m="http://schemas.openxmlformats.org/officeDocument/2006/math">
                    <m:r>
                      <a:rPr lang="fr-FR" sz="2400" i="1">
                        <a:latin typeface="Cambria Math" panose="02040503050406030204" pitchFamily="18" charset="0"/>
                        <a:ea typeface="Cambria Math" panose="02040503050406030204" pitchFamily="18" charset="0"/>
                      </a:rPr>
                      <m:t>𝛽</m:t>
                    </m:r>
                    <m:r>
                      <a:rPr lang="fr-FR" sz="2400" b="0" i="1" smtClean="0">
                        <a:latin typeface="Cambria Math" panose="02040503050406030204" pitchFamily="18" charset="0"/>
                        <a:ea typeface="Cambria Math" panose="02040503050406030204" pitchFamily="18" charset="0"/>
                      </a:rPr>
                      <m:t>=2</m:t>
                    </m:r>
                  </m:oMath>
                </a14:m>
                <a:r>
                  <a:rPr lang="fr-FR" sz="2400" dirty="0"/>
                  <a:t>) basé sur la littérature dans le domaine de la banque et de la finance.</a:t>
                </a:r>
              </a:p>
              <a:p>
                <a:pPr marL="342900" indent="-342900">
                  <a:buFont typeface="Arial" panose="020B0604020202020204" pitchFamily="34" charset="0"/>
                  <a:buChar char="•"/>
                </a:pPr>
                <a:endParaRPr lang="fr-FR" sz="2400" dirty="0"/>
              </a:p>
              <a:p>
                <a:r>
                  <a:rPr lang="fr-FR" sz="2400" dirty="0"/>
                  <a:t>Le déséquilibre des classes sera prise en compte dans le pipeline de la modélisation à l’aide de certaines méthodes de </a:t>
                </a:r>
                <a:r>
                  <a:rPr lang="fr-FR" sz="2400" dirty="0" err="1"/>
                  <a:t>réechantillonnage</a:t>
                </a:r>
                <a:r>
                  <a:rPr lang="fr-FR" sz="2400" dirty="0"/>
                  <a:t> que nous présenterons par la suite. </a:t>
                </a:r>
              </a:p>
            </p:txBody>
          </p:sp>
        </mc:Choice>
        <mc:Fallback>
          <p:sp>
            <p:nvSpPr>
              <p:cNvPr id="3" name="ZoneTexte 2">
                <a:extLst>
                  <a:ext uri="{FF2B5EF4-FFF2-40B4-BE49-F238E27FC236}">
                    <a16:creationId xmlns:a16="http://schemas.microsoft.com/office/drawing/2014/main" id="{D9118C84-F87E-4049-BA4D-E6D659C87989}"/>
                  </a:ext>
                </a:extLst>
              </p:cNvPr>
              <p:cNvSpPr txBox="1">
                <a:spLocks noRot="1" noChangeAspect="1" noMove="1" noResize="1" noEditPoints="1" noAdjustHandles="1" noChangeArrowheads="1" noChangeShapeType="1" noTextEdit="1"/>
              </p:cNvSpPr>
              <p:nvPr/>
            </p:nvSpPr>
            <p:spPr>
              <a:xfrm>
                <a:off x="5919434" y="2523762"/>
                <a:ext cx="11832753" cy="6740307"/>
              </a:xfrm>
              <a:prstGeom prst="rect">
                <a:avLst/>
              </a:prstGeom>
              <a:blipFill>
                <a:blip r:embed="rId6"/>
                <a:stretch>
                  <a:fillRect l="-773" t="-723" r="-1133" b="-1085"/>
                </a:stretch>
              </a:blipFill>
            </p:spPr>
            <p:txBody>
              <a:bodyPr/>
              <a:lstStyle/>
              <a:p>
                <a:r>
                  <a:rPr lang="fr-FR">
                    <a:noFill/>
                  </a:rPr>
                  <a:t> </a:t>
                </a:r>
              </a:p>
            </p:txBody>
          </p:sp>
        </mc:Fallback>
      </mc:AlternateContent>
      <p:grpSp>
        <p:nvGrpSpPr>
          <p:cNvPr id="5" name="Groupe 4">
            <a:extLst>
              <a:ext uri="{FF2B5EF4-FFF2-40B4-BE49-F238E27FC236}">
                <a16:creationId xmlns:a16="http://schemas.microsoft.com/office/drawing/2014/main" id="{99B3C220-6B1E-4120-94D5-43896939EFFF}"/>
              </a:ext>
            </a:extLst>
          </p:cNvPr>
          <p:cNvGrpSpPr/>
          <p:nvPr/>
        </p:nvGrpSpPr>
        <p:grpSpPr>
          <a:xfrm>
            <a:off x="188310" y="3640013"/>
            <a:ext cx="4586998" cy="3997228"/>
            <a:chOff x="188310" y="3640013"/>
            <a:chExt cx="4586998" cy="3997228"/>
          </a:xfrm>
        </p:grpSpPr>
        <p:sp>
          <p:nvSpPr>
            <p:cNvPr id="24" name="Freeform 6">
              <a:extLst>
                <a:ext uri="{FF2B5EF4-FFF2-40B4-BE49-F238E27FC236}">
                  <a16:creationId xmlns:a16="http://schemas.microsoft.com/office/drawing/2014/main" id="{96D04137-E142-4178-9CF2-11B7688003AB}"/>
                </a:ext>
              </a:extLst>
            </p:cNvPr>
            <p:cNvSpPr/>
            <p:nvPr/>
          </p:nvSpPr>
          <p:spPr>
            <a:xfrm>
              <a:off x="188310" y="3640013"/>
              <a:ext cx="4586998" cy="3997228"/>
            </a:xfrm>
            <a:custGeom>
              <a:avLst/>
              <a:gdLst/>
              <a:ahLst/>
              <a:cxnLst/>
              <a:rect l="l" t="t" r="r" b="b"/>
              <a:pathLst>
                <a:path w="6262370" h="5457190">
                  <a:moveTo>
                    <a:pt x="5904230" y="0"/>
                  </a:moveTo>
                  <a:lnTo>
                    <a:pt x="4438650" y="0"/>
                  </a:lnTo>
                  <a:cubicBezTo>
                    <a:pt x="4240530" y="0"/>
                    <a:pt x="4080510" y="161290"/>
                    <a:pt x="4080510" y="358140"/>
                  </a:cubicBezTo>
                  <a:lnTo>
                    <a:pt x="4080510" y="1823720"/>
                  </a:lnTo>
                  <a:cubicBezTo>
                    <a:pt x="4080510" y="2021840"/>
                    <a:pt x="4241800" y="2181860"/>
                    <a:pt x="4438650" y="2181860"/>
                  </a:cubicBezTo>
                  <a:lnTo>
                    <a:pt x="5100320" y="2181860"/>
                  </a:lnTo>
                  <a:lnTo>
                    <a:pt x="5100320" y="2644140"/>
                  </a:lnTo>
                  <a:lnTo>
                    <a:pt x="1163320" y="2644140"/>
                  </a:lnTo>
                  <a:lnTo>
                    <a:pt x="1163320" y="2181860"/>
                  </a:lnTo>
                  <a:lnTo>
                    <a:pt x="1824990" y="2181860"/>
                  </a:lnTo>
                  <a:cubicBezTo>
                    <a:pt x="2023110" y="2181860"/>
                    <a:pt x="2183130" y="2020570"/>
                    <a:pt x="2183130" y="1823720"/>
                  </a:cubicBezTo>
                  <a:lnTo>
                    <a:pt x="2183130" y="358140"/>
                  </a:lnTo>
                  <a:cubicBezTo>
                    <a:pt x="2183130" y="160020"/>
                    <a:pt x="2021840" y="0"/>
                    <a:pt x="1824990" y="0"/>
                  </a:cubicBezTo>
                  <a:lnTo>
                    <a:pt x="358140" y="0"/>
                  </a:lnTo>
                  <a:cubicBezTo>
                    <a:pt x="161290" y="0"/>
                    <a:pt x="0" y="161290"/>
                    <a:pt x="0" y="358140"/>
                  </a:cubicBezTo>
                  <a:lnTo>
                    <a:pt x="0" y="1823720"/>
                  </a:lnTo>
                  <a:cubicBezTo>
                    <a:pt x="0" y="2021840"/>
                    <a:pt x="161290" y="2181860"/>
                    <a:pt x="358140" y="2181860"/>
                  </a:cubicBezTo>
                  <a:lnTo>
                    <a:pt x="1019810" y="2181860"/>
                  </a:lnTo>
                  <a:lnTo>
                    <a:pt x="1019810" y="2717800"/>
                  </a:lnTo>
                  <a:cubicBezTo>
                    <a:pt x="1019810" y="2757170"/>
                    <a:pt x="1051560" y="2788920"/>
                    <a:pt x="1090930" y="2788920"/>
                  </a:cubicBezTo>
                  <a:lnTo>
                    <a:pt x="3059430" y="2788920"/>
                  </a:lnTo>
                  <a:lnTo>
                    <a:pt x="3059430" y="3275330"/>
                  </a:lnTo>
                  <a:lnTo>
                    <a:pt x="2397760" y="3275330"/>
                  </a:lnTo>
                  <a:cubicBezTo>
                    <a:pt x="2199640" y="3275330"/>
                    <a:pt x="2039620" y="3436620"/>
                    <a:pt x="2039620" y="3633470"/>
                  </a:cubicBezTo>
                  <a:lnTo>
                    <a:pt x="2039620" y="5099050"/>
                  </a:lnTo>
                  <a:cubicBezTo>
                    <a:pt x="2039620" y="5297170"/>
                    <a:pt x="2200910" y="5457190"/>
                    <a:pt x="2397760" y="5457190"/>
                  </a:cubicBezTo>
                  <a:lnTo>
                    <a:pt x="3863340" y="5457190"/>
                  </a:lnTo>
                  <a:cubicBezTo>
                    <a:pt x="4061460" y="5457190"/>
                    <a:pt x="4221480" y="5295900"/>
                    <a:pt x="4221480" y="5099050"/>
                  </a:cubicBezTo>
                  <a:lnTo>
                    <a:pt x="4221480" y="3633470"/>
                  </a:lnTo>
                  <a:cubicBezTo>
                    <a:pt x="4221480" y="3435350"/>
                    <a:pt x="4060190" y="3275330"/>
                    <a:pt x="3863340" y="3275330"/>
                  </a:cubicBezTo>
                  <a:lnTo>
                    <a:pt x="3201670" y="3275330"/>
                  </a:lnTo>
                  <a:lnTo>
                    <a:pt x="3201670" y="2788920"/>
                  </a:lnTo>
                  <a:lnTo>
                    <a:pt x="5170170" y="2788920"/>
                  </a:lnTo>
                  <a:cubicBezTo>
                    <a:pt x="5209540" y="2788920"/>
                    <a:pt x="5241290" y="2757170"/>
                    <a:pt x="5241290" y="2717800"/>
                  </a:cubicBezTo>
                  <a:lnTo>
                    <a:pt x="5241290" y="2183130"/>
                  </a:lnTo>
                  <a:lnTo>
                    <a:pt x="5902960" y="2183130"/>
                  </a:lnTo>
                  <a:cubicBezTo>
                    <a:pt x="6101080" y="2183130"/>
                    <a:pt x="6261100" y="2021840"/>
                    <a:pt x="6261100" y="1824990"/>
                  </a:cubicBezTo>
                  <a:lnTo>
                    <a:pt x="6261100" y="358140"/>
                  </a:lnTo>
                  <a:cubicBezTo>
                    <a:pt x="6262370" y="161290"/>
                    <a:pt x="6102350" y="0"/>
                    <a:pt x="5904230" y="0"/>
                  </a:cubicBezTo>
                  <a:close/>
                </a:path>
              </a:pathLst>
            </a:custGeom>
            <a:solidFill>
              <a:schemeClr val="tx2">
                <a:lumMod val="20000"/>
                <a:lumOff val="80000"/>
              </a:schemeClr>
            </a:solidFill>
          </p:spPr>
        </p:sp>
        <p:sp>
          <p:nvSpPr>
            <p:cNvPr id="28" name="Freeform 10">
              <a:extLst>
                <a:ext uri="{FF2B5EF4-FFF2-40B4-BE49-F238E27FC236}">
                  <a16:creationId xmlns:a16="http://schemas.microsoft.com/office/drawing/2014/main" id="{24C15992-5342-473A-AD9A-70E53236FDC4}"/>
                </a:ext>
              </a:extLst>
            </p:cNvPr>
            <p:cNvSpPr/>
            <p:nvPr/>
          </p:nvSpPr>
          <p:spPr>
            <a:xfrm>
              <a:off x="3505200" y="3839770"/>
              <a:ext cx="1058878" cy="1073068"/>
            </a:xfrm>
            <a:custGeom>
              <a:avLst/>
              <a:gdLst/>
              <a:ahLst/>
              <a:cxnLst/>
              <a:rect l="l" t="t" r="r" b="b"/>
              <a:pathLst>
                <a:path w="743859" h="743859">
                  <a:moveTo>
                    <a:pt x="0" y="0"/>
                  </a:moveTo>
                  <a:lnTo>
                    <a:pt x="743859" y="0"/>
                  </a:lnTo>
                  <a:lnTo>
                    <a:pt x="743859" y="743859"/>
                  </a:lnTo>
                  <a:lnTo>
                    <a:pt x="0" y="7438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9" name="Freeform 10">
              <a:extLst>
                <a:ext uri="{FF2B5EF4-FFF2-40B4-BE49-F238E27FC236}">
                  <a16:creationId xmlns:a16="http://schemas.microsoft.com/office/drawing/2014/main" id="{F9004C2E-5F53-42B9-A21B-0DA3BEABACB6}"/>
                </a:ext>
              </a:extLst>
            </p:cNvPr>
            <p:cNvSpPr/>
            <p:nvPr/>
          </p:nvSpPr>
          <p:spPr>
            <a:xfrm>
              <a:off x="2057400" y="6230755"/>
              <a:ext cx="1058878" cy="1073068"/>
            </a:xfrm>
            <a:custGeom>
              <a:avLst/>
              <a:gdLst/>
              <a:ahLst/>
              <a:cxnLst/>
              <a:rect l="l" t="t" r="r" b="b"/>
              <a:pathLst>
                <a:path w="743859" h="743859">
                  <a:moveTo>
                    <a:pt x="0" y="0"/>
                  </a:moveTo>
                  <a:lnTo>
                    <a:pt x="743859" y="0"/>
                  </a:lnTo>
                  <a:lnTo>
                    <a:pt x="743859" y="743859"/>
                  </a:lnTo>
                  <a:lnTo>
                    <a:pt x="0" y="7438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0" name="Freeform 10">
              <a:extLst>
                <a:ext uri="{FF2B5EF4-FFF2-40B4-BE49-F238E27FC236}">
                  <a16:creationId xmlns:a16="http://schemas.microsoft.com/office/drawing/2014/main" id="{E7934CD8-05AD-4CA0-8AF4-1A2F73CB2537}"/>
                </a:ext>
              </a:extLst>
            </p:cNvPr>
            <p:cNvSpPr/>
            <p:nvPr/>
          </p:nvSpPr>
          <p:spPr>
            <a:xfrm>
              <a:off x="407098" y="3839770"/>
              <a:ext cx="1058878" cy="1073068"/>
            </a:xfrm>
            <a:custGeom>
              <a:avLst/>
              <a:gdLst/>
              <a:ahLst/>
              <a:cxnLst/>
              <a:rect l="l" t="t" r="r" b="b"/>
              <a:pathLst>
                <a:path w="743859" h="743859">
                  <a:moveTo>
                    <a:pt x="0" y="0"/>
                  </a:moveTo>
                  <a:lnTo>
                    <a:pt x="743859" y="0"/>
                  </a:lnTo>
                  <a:lnTo>
                    <a:pt x="743859" y="743859"/>
                  </a:lnTo>
                  <a:lnTo>
                    <a:pt x="0" y="7438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dirty="0"/>
            </a:p>
          </p:txBody>
        </p:sp>
      </p:grpSp>
      <p:grpSp>
        <p:nvGrpSpPr>
          <p:cNvPr id="31" name="Group 4">
            <a:extLst>
              <a:ext uri="{FF2B5EF4-FFF2-40B4-BE49-F238E27FC236}">
                <a16:creationId xmlns:a16="http://schemas.microsoft.com/office/drawing/2014/main" id="{B7A01F39-C69E-42E6-B0CC-443586A0DBF9}"/>
              </a:ext>
            </a:extLst>
          </p:cNvPr>
          <p:cNvGrpSpPr/>
          <p:nvPr/>
        </p:nvGrpSpPr>
        <p:grpSpPr>
          <a:xfrm flipH="1">
            <a:off x="5566723" y="2324100"/>
            <a:ext cx="76200" cy="7458245"/>
            <a:chOff x="0" y="0"/>
            <a:chExt cx="874407" cy="3339658"/>
          </a:xfrm>
          <a:solidFill>
            <a:schemeClr val="tx2"/>
          </a:solidFill>
        </p:grpSpPr>
        <p:sp>
          <p:nvSpPr>
            <p:cNvPr id="32" name="Freeform 5">
              <a:extLst>
                <a:ext uri="{FF2B5EF4-FFF2-40B4-BE49-F238E27FC236}">
                  <a16:creationId xmlns:a16="http://schemas.microsoft.com/office/drawing/2014/main" id="{658C5F94-9BF7-48D6-97E0-7682014D13C4}"/>
                </a:ext>
              </a:extLst>
            </p:cNvPr>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grpFill/>
          </p:spPr>
        </p:sp>
      </p:grpSp>
    </p:spTree>
    <p:extLst>
      <p:ext uri="{BB962C8B-B14F-4D97-AF65-F5344CB8AC3E}">
        <p14:creationId xmlns:p14="http://schemas.microsoft.com/office/powerpoint/2010/main" val="3715802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7848" y="647700"/>
            <a:ext cx="11832752" cy="1504950"/>
          </a:xfrm>
          <a:custGeom>
            <a:avLst/>
            <a:gdLst/>
            <a:ahLst/>
            <a:cxnLst/>
            <a:rect l="l" t="t" r="r" b="b"/>
            <a:pathLst>
              <a:path w="7106427" h="3242103">
                <a:moveTo>
                  <a:pt x="0" y="0"/>
                </a:moveTo>
                <a:lnTo>
                  <a:pt x="7106428" y="0"/>
                </a:lnTo>
                <a:lnTo>
                  <a:pt x="7106428" y="3242103"/>
                </a:lnTo>
                <a:lnTo>
                  <a:pt x="0" y="3242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dirty="0"/>
          </a:p>
        </p:txBody>
      </p:sp>
      <p:sp>
        <p:nvSpPr>
          <p:cNvPr id="9" name="TextBox 9"/>
          <p:cNvSpPr txBox="1"/>
          <p:nvPr/>
        </p:nvSpPr>
        <p:spPr>
          <a:xfrm>
            <a:off x="12632526" y="4874739"/>
            <a:ext cx="3679836" cy="1019177"/>
          </a:xfrm>
          <a:prstGeom prst="rect">
            <a:avLst/>
          </a:prstGeom>
        </p:spPr>
        <p:txBody>
          <a:bodyPr lIns="0" tIns="0" rIns="0" bIns="0" rtlCol="0" anchor="t">
            <a:spAutoFit/>
          </a:bodyPr>
          <a:lstStyle/>
          <a:p>
            <a:pPr marL="0" marR="0" lvl="0" indent="0" algn="ctr" defTabSz="914400" rtl="0" eaLnBrk="1" fontAlgn="auto" latinLnBrk="0" hangingPunct="1">
              <a:lnSpc>
                <a:spcPts val="8399"/>
              </a:lnSpc>
              <a:spcBef>
                <a:spcPts val="0"/>
              </a:spcBef>
              <a:spcAft>
                <a:spcPts val="0"/>
              </a:spcAft>
              <a:buClrTx/>
              <a:buSzTx/>
              <a:buFontTx/>
              <a:buNone/>
              <a:tabLst/>
              <a:defRPr/>
            </a:pPr>
            <a:r>
              <a:rPr kumimoji="0" lang="en-US" sz="5999" b="0" i="0" u="none" strike="noStrike" kern="1200" cap="none" spc="0" normalizeH="0" baseline="0" noProof="0">
                <a:ln>
                  <a:noFill/>
                </a:ln>
                <a:solidFill>
                  <a:srgbClr val="FFFFFF"/>
                </a:solidFill>
                <a:effectLst/>
                <a:uLnTx/>
                <a:uFillTx/>
                <a:latin typeface="DM Sans Bold"/>
                <a:ea typeface="+mn-ea"/>
                <a:cs typeface="+mn-cs"/>
              </a:rPr>
              <a:t>20K</a:t>
            </a:r>
          </a:p>
        </p:txBody>
      </p:sp>
      <p:sp>
        <p:nvSpPr>
          <p:cNvPr id="16" name="TextBox 16">
            <a:extLst>
              <a:ext uri="{FF2B5EF4-FFF2-40B4-BE49-F238E27FC236}">
                <a16:creationId xmlns:a16="http://schemas.microsoft.com/office/drawing/2014/main" id="{A87881DD-8800-4767-BA73-E1ED47FDD461}"/>
              </a:ext>
            </a:extLst>
          </p:cNvPr>
          <p:cNvSpPr txBox="1"/>
          <p:nvPr/>
        </p:nvSpPr>
        <p:spPr>
          <a:xfrm>
            <a:off x="370872" y="647700"/>
            <a:ext cx="12049728" cy="970394"/>
          </a:xfrm>
          <a:prstGeom prst="rect">
            <a:avLst/>
          </a:prstGeom>
        </p:spPr>
        <p:txBody>
          <a:bodyPr wrap="square" lIns="0" tIns="0" rIns="0" bIns="0" rtlCol="0" anchor="t">
            <a:spAutoFit/>
          </a:bodyPr>
          <a:lstStyle/>
          <a:p>
            <a:pPr algn="ctr">
              <a:lnSpc>
                <a:spcPts val="8400"/>
              </a:lnSpc>
            </a:pPr>
            <a:r>
              <a:rPr lang="fr-FR" sz="4800" b="1" spc="400" dirty="0">
                <a:solidFill>
                  <a:srgbClr val="2B4A9D"/>
                </a:solidFill>
              </a:rPr>
              <a:t>Gestion du problème de déséquilibre </a:t>
            </a:r>
            <a:endParaRPr lang="en-US" sz="4800" b="1" spc="400" dirty="0">
              <a:solidFill>
                <a:srgbClr val="2B4A9D"/>
              </a:solidFill>
            </a:endParaRPr>
          </a:p>
        </p:txBody>
      </p:sp>
      <p:grpSp>
        <p:nvGrpSpPr>
          <p:cNvPr id="18" name="Groupe 17">
            <a:extLst>
              <a:ext uri="{FF2B5EF4-FFF2-40B4-BE49-F238E27FC236}">
                <a16:creationId xmlns:a16="http://schemas.microsoft.com/office/drawing/2014/main" id="{2C8F6483-FCAD-49CB-8B3A-76689CE5DA9B}"/>
              </a:ext>
            </a:extLst>
          </p:cNvPr>
          <p:cNvGrpSpPr/>
          <p:nvPr/>
        </p:nvGrpSpPr>
        <p:grpSpPr>
          <a:xfrm>
            <a:off x="16107897" y="186777"/>
            <a:ext cx="1809231" cy="1905000"/>
            <a:chOff x="15792969" y="277149"/>
            <a:chExt cx="2047452" cy="2233875"/>
          </a:xfrm>
        </p:grpSpPr>
        <p:sp>
          <p:nvSpPr>
            <p:cNvPr id="19" name="Freeform 9">
              <a:extLst>
                <a:ext uri="{FF2B5EF4-FFF2-40B4-BE49-F238E27FC236}">
                  <a16:creationId xmlns:a16="http://schemas.microsoft.com/office/drawing/2014/main" id="{CC3B4B4F-D7DD-48F7-8894-BCF8168D9371}"/>
                </a:ext>
              </a:extLst>
            </p:cNvPr>
            <p:cNvSpPr/>
            <p:nvPr/>
          </p:nvSpPr>
          <p:spPr>
            <a:xfrm>
              <a:off x="15792969" y="277149"/>
              <a:ext cx="2047452" cy="22338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299"/>
            </a:solidFill>
          </p:spPr>
        </p:sp>
        <p:pic>
          <p:nvPicPr>
            <p:cNvPr id="20" name="Image 19">
              <a:extLst>
                <a:ext uri="{FF2B5EF4-FFF2-40B4-BE49-F238E27FC236}">
                  <a16:creationId xmlns:a16="http://schemas.microsoft.com/office/drawing/2014/main" id="{A0C646CB-ED84-4CAD-8D95-0353FDACD44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6002000" y="476855"/>
              <a:ext cx="1676400" cy="1834461"/>
            </a:xfrm>
            <a:prstGeom prst="ellipse">
              <a:avLst/>
            </a:prstGeom>
            <a:ln>
              <a:noFill/>
            </a:ln>
            <a:effectLst>
              <a:softEdge rad="112500"/>
            </a:effectLst>
          </p:spPr>
        </p:pic>
      </p:grpSp>
      <p:sp>
        <p:nvSpPr>
          <p:cNvPr id="3" name="ZoneTexte 2">
            <a:extLst>
              <a:ext uri="{FF2B5EF4-FFF2-40B4-BE49-F238E27FC236}">
                <a16:creationId xmlns:a16="http://schemas.microsoft.com/office/drawing/2014/main" id="{D9118C84-F87E-4049-BA4D-E6D659C87989}"/>
              </a:ext>
            </a:extLst>
          </p:cNvPr>
          <p:cNvSpPr txBox="1"/>
          <p:nvPr/>
        </p:nvSpPr>
        <p:spPr>
          <a:xfrm>
            <a:off x="587848" y="2400300"/>
            <a:ext cx="10591800" cy="4154984"/>
          </a:xfrm>
          <a:prstGeom prst="rect">
            <a:avLst/>
          </a:prstGeom>
          <a:noFill/>
        </p:spPr>
        <p:txBody>
          <a:bodyPr wrap="square" rtlCol="0">
            <a:spAutoFit/>
          </a:bodyPr>
          <a:lstStyle/>
          <a:p>
            <a:r>
              <a:rPr lang="fr-FR" sz="2400" dirty="0"/>
              <a:t>La classification sur données déséquilibrées est un problème où l’échantillon d’apprentissage contient une forte disparité entre les classes à prédire ,c’est le cas de nos données avec 21.1% pour la classe positive. Cette situation peut conduire à des modèles biaisés. Si nous entraînons un classificateur sur des données déséquilibrées, il pourrait apprendre à favoriser la classe majoritaire et à ignorer la classe minoritaire.</a:t>
            </a:r>
          </a:p>
          <a:p>
            <a:r>
              <a:rPr lang="fr-FR" sz="2400" dirty="0"/>
              <a:t>Pour apporter une solution à ce problème, plusieurs méthodes sont envisageables :</a:t>
            </a:r>
          </a:p>
          <a:p>
            <a:pPr marL="342900" indent="-342900">
              <a:buFont typeface="Wingdings" panose="05000000000000000000" pitchFamily="2" charset="2"/>
              <a:buChar char=""/>
            </a:pPr>
            <a:r>
              <a:rPr lang="fr-FR" sz="2400" b="1" dirty="0"/>
              <a:t>Collecter davantage de données;</a:t>
            </a:r>
          </a:p>
          <a:p>
            <a:pPr marL="342900" indent="-342900">
              <a:buFont typeface="Wingdings" panose="05000000000000000000" pitchFamily="2" charset="2"/>
              <a:buChar char=""/>
            </a:pPr>
            <a:r>
              <a:rPr lang="fr-FR" sz="2400" b="1" dirty="0"/>
              <a:t>Utiliser un modèle pénalisé;</a:t>
            </a:r>
          </a:p>
          <a:p>
            <a:pPr marL="342900" indent="-342900">
              <a:buFont typeface="Wingdings" panose="05000000000000000000" pitchFamily="2" charset="2"/>
              <a:buChar char=""/>
            </a:pPr>
            <a:r>
              <a:rPr lang="fr-FR" sz="2400" b="1" dirty="0"/>
              <a:t>Utiliser des méthodes de rééchantillonnage;</a:t>
            </a:r>
          </a:p>
          <a:p>
            <a:pPr marL="342900" indent="-342900">
              <a:buFont typeface="Wingdings" panose="05000000000000000000" pitchFamily="2" charset="2"/>
              <a:buChar char=""/>
            </a:pPr>
            <a:r>
              <a:rPr lang="fr-FR" sz="2400" b="1" dirty="0"/>
              <a:t>Utiliser sa créativité </a:t>
            </a:r>
          </a:p>
        </p:txBody>
      </p:sp>
      <p:grpSp>
        <p:nvGrpSpPr>
          <p:cNvPr id="4" name="Groupe 3">
            <a:extLst>
              <a:ext uri="{FF2B5EF4-FFF2-40B4-BE49-F238E27FC236}">
                <a16:creationId xmlns:a16="http://schemas.microsoft.com/office/drawing/2014/main" id="{A88D0B6C-B50C-489F-AA95-ACCA83F3FFE5}"/>
              </a:ext>
            </a:extLst>
          </p:cNvPr>
          <p:cNvGrpSpPr/>
          <p:nvPr/>
        </p:nvGrpSpPr>
        <p:grpSpPr>
          <a:xfrm>
            <a:off x="11193388" y="4080423"/>
            <a:ext cx="6942211" cy="6019800"/>
            <a:chOff x="11668125" y="5893916"/>
            <a:chExt cx="6664980" cy="3523567"/>
          </a:xfrm>
        </p:grpSpPr>
        <p:pic>
          <p:nvPicPr>
            <p:cNvPr id="17" name="Picture 4" descr="undersampling">
              <a:extLst>
                <a:ext uri="{FF2B5EF4-FFF2-40B4-BE49-F238E27FC236}">
                  <a16:creationId xmlns:a16="http://schemas.microsoft.com/office/drawing/2014/main" id="{08615630-2339-41ED-92EE-A72592DA08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68125" y="5893916"/>
              <a:ext cx="3332490" cy="352356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ow to Deal With Imbalanced Classification and Regression Data">
              <a:extLst>
                <a:ext uri="{FF2B5EF4-FFF2-40B4-BE49-F238E27FC236}">
                  <a16:creationId xmlns:a16="http://schemas.microsoft.com/office/drawing/2014/main" id="{E2C9B50C-775D-432F-A5F3-F0436F4C2D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00615" y="5893916"/>
              <a:ext cx="3332490" cy="3523567"/>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22" name="ZoneTexte 21">
                <a:extLst>
                  <a:ext uri="{FF2B5EF4-FFF2-40B4-BE49-F238E27FC236}">
                    <a16:creationId xmlns:a16="http://schemas.microsoft.com/office/drawing/2014/main" id="{EA4116F5-E017-48A5-A087-37EDFB6398BA}"/>
                  </a:ext>
                </a:extLst>
              </p:cNvPr>
              <p:cNvSpPr txBox="1"/>
              <p:nvPr/>
            </p:nvSpPr>
            <p:spPr>
              <a:xfrm>
                <a:off x="601588" y="6709289"/>
                <a:ext cx="10591800" cy="2677656"/>
              </a:xfrm>
              <a:prstGeom prst="rect">
                <a:avLst/>
              </a:prstGeom>
              <a:noFill/>
            </p:spPr>
            <p:txBody>
              <a:bodyPr wrap="square" rtlCol="0">
                <a:spAutoFit/>
              </a:bodyPr>
              <a:lstStyle/>
              <a:p>
                <a:r>
                  <a:rPr lang="fr-FR" sz="2400" dirty="0"/>
                  <a:t>Dans le cadre de ses travaux ,nous avons opté pour la démarche  suivant:</a:t>
                </a:r>
              </a:p>
              <a:p>
                <a:r>
                  <a:rPr lang="fr-FR" sz="2400" dirty="0"/>
                  <a:t>Pour chaque modèle à entrainer, nous faisons un premier test en utilisant tous les types de méthodes de </a:t>
                </a:r>
                <a:r>
                  <a:rPr lang="fr-FR" sz="2400" dirty="0" err="1"/>
                  <a:t>rééchantillonnage</a:t>
                </a:r>
                <a:r>
                  <a:rPr lang="fr-FR" sz="2400" dirty="0"/>
                  <a:t> notamment le </a:t>
                </a:r>
                <a:r>
                  <a:rPr lang="fr-FR" sz="2400" b="1" dirty="0"/>
                  <a:t>oversampling</a:t>
                </a:r>
                <a:r>
                  <a:rPr lang="fr-FR" sz="2400" dirty="0"/>
                  <a:t> ,le </a:t>
                </a:r>
                <a:r>
                  <a:rPr lang="fr-FR" sz="2400" b="1" dirty="0"/>
                  <a:t>undersampling</a:t>
                </a:r>
                <a:r>
                  <a:rPr lang="fr-FR" sz="2400" dirty="0"/>
                  <a:t> et la méthode </a:t>
                </a:r>
                <a:r>
                  <a:rPr lang="fr-FR" sz="2400" b="1" dirty="0"/>
                  <a:t>mixte </a:t>
                </a:r>
                <a:r>
                  <a:rPr lang="fr-FR" sz="2400" dirty="0"/>
                  <a:t>.Et à l’issu de cette première étape, on récupère les trois (3) meilleurs samplers pour ensuite optimiser les hyperparamètres  du modèle avec ces  samplers afin d’en sortir le meilleur modèle suivant l’AUC ou le f_</a:t>
                </a:r>
                <a14:m>
                  <m:oMath xmlns:m="http://schemas.openxmlformats.org/officeDocument/2006/math">
                    <m:r>
                      <a:rPr lang="fr-FR" sz="2400" b="0" i="0" smtClean="0">
                        <a:latin typeface="Cambria Math" panose="02040503050406030204" pitchFamily="18" charset="0"/>
                        <a:ea typeface="Cambria Math" panose="02040503050406030204" pitchFamily="18" charset="0"/>
                      </a:rPr>
                      <m:t>2</m:t>
                    </m:r>
                    <m:r>
                      <a:rPr lang="fr-FR" sz="2400" b="0" i="1" smtClean="0">
                        <a:latin typeface="Cambria Math" panose="02040503050406030204" pitchFamily="18" charset="0"/>
                        <a:ea typeface="Cambria Math" panose="02040503050406030204" pitchFamily="18" charset="0"/>
                      </a:rPr>
                      <m:t>_</m:t>
                    </m:r>
                  </m:oMath>
                </a14:m>
                <a:r>
                  <a:rPr lang="fr-FR" sz="2400" dirty="0"/>
                  <a:t> score .</a:t>
                </a:r>
              </a:p>
            </p:txBody>
          </p:sp>
        </mc:Choice>
        <mc:Fallback xmlns="">
          <p:sp>
            <p:nvSpPr>
              <p:cNvPr id="22" name="ZoneTexte 21">
                <a:extLst>
                  <a:ext uri="{FF2B5EF4-FFF2-40B4-BE49-F238E27FC236}">
                    <a16:creationId xmlns:a16="http://schemas.microsoft.com/office/drawing/2014/main" xmlns:a14="http://schemas.microsoft.com/office/drawing/2010/main" xmlns="" id="{EA4116F5-E017-48A5-A087-37EDFB6398BA}"/>
                  </a:ext>
                </a:extLst>
              </p:cNvPr>
              <p:cNvSpPr txBox="1">
                <a:spLocks noRot="1" noChangeAspect="1" noMove="1" noResize="1" noEditPoints="1" noAdjustHandles="1" noChangeArrowheads="1" noChangeShapeType="1" noTextEdit="1"/>
              </p:cNvSpPr>
              <p:nvPr/>
            </p:nvSpPr>
            <p:spPr>
              <a:xfrm>
                <a:off x="601588" y="6709289"/>
                <a:ext cx="10591800" cy="2677656"/>
              </a:xfrm>
              <a:prstGeom prst="rect">
                <a:avLst/>
              </a:prstGeom>
              <a:blipFill rotWithShape="0">
                <a:blip r:embed="rId8"/>
                <a:stretch>
                  <a:fillRect l="-921" t="-1822" b="-4328"/>
                </a:stretch>
              </a:blipFill>
            </p:spPr>
            <p:txBody>
              <a:bodyPr/>
              <a:lstStyle/>
              <a:p>
                <a:r>
                  <a:rPr lang="fr-FR">
                    <a:noFill/>
                  </a:rPr>
                  <a:t> </a:t>
                </a:r>
              </a:p>
            </p:txBody>
          </p:sp>
        </mc:Fallback>
      </mc:AlternateContent>
    </p:spTree>
    <p:extLst>
      <p:ext uri="{BB962C8B-B14F-4D97-AF65-F5344CB8AC3E}">
        <p14:creationId xmlns:p14="http://schemas.microsoft.com/office/powerpoint/2010/main" val="3948494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84098" y="186426"/>
            <a:ext cx="7106427" cy="1752601"/>
          </a:xfrm>
          <a:custGeom>
            <a:avLst/>
            <a:gdLst/>
            <a:ahLst/>
            <a:cxnLst/>
            <a:rect l="l" t="t" r="r" b="b"/>
            <a:pathLst>
              <a:path w="7106427" h="3242103">
                <a:moveTo>
                  <a:pt x="0" y="0"/>
                </a:moveTo>
                <a:lnTo>
                  <a:pt x="7106428" y="0"/>
                </a:lnTo>
                <a:lnTo>
                  <a:pt x="7106428" y="3242103"/>
                </a:lnTo>
                <a:lnTo>
                  <a:pt x="0" y="3242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038600" y="538077"/>
            <a:ext cx="7620000" cy="861059"/>
          </a:xfrm>
          <a:prstGeom prst="rect">
            <a:avLst/>
          </a:prstGeom>
        </p:spPr>
        <p:txBody>
          <a:bodyPr lIns="0" tIns="0" rIns="0" bIns="0" rtlCol="0" anchor="t">
            <a:spAutoFit/>
          </a:bodyPr>
          <a:lstStyle/>
          <a:p>
            <a:pPr marL="0" marR="0" lvl="0" indent="0" algn="ctr" defTabSz="914400" rtl="0" eaLnBrk="1" fontAlgn="auto" latinLnBrk="0" hangingPunct="1">
              <a:lnSpc>
                <a:spcPts val="6719"/>
              </a:lnSpc>
              <a:spcBef>
                <a:spcPts val="0"/>
              </a:spcBef>
              <a:spcAft>
                <a:spcPts val="0"/>
              </a:spcAft>
              <a:buClrTx/>
              <a:buSzTx/>
              <a:buFontTx/>
              <a:buNone/>
              <a:tabLst/>
              <a:defRPr/>
            </a:pPr>
            <a:r>
              <a:rPr kumimoji="0" lang="en-US" sz="5999" b="1" i="0" u="none" strike="noStrike" kern="1200" cap="none" spc="0" normalizeH="0" baseline="0" noProof="0" dirty="0">
                <a:ln>
                  <a:noFill/>
                </a:ln>
                <a:solidFill>
                  <a:srgbClr val="3F72B6"/>
                </a:solidFill>
                <a:effectLst/>
                <a:uLnTx/>
                <a:uFillTx/>
                <a:ea typeface="+mn-ea"/>
                <a:cs typeface="+mn-cs"/>
              </a:rPr>
              <a:t>Spécification</a:t>
            </a:r>
            <a:r>
              <a:rPr kumimoji="0" lang="en-US" sz="5999" b="1" i="0" u="none" strike="noStrike" kern="1200" cap="none" spc="0" normalizeH="0" baseline="0" noProof="0" dirty="0">
                <a:ln>
                  <a:noFill/>
                </a:ln>
                <a:solidFill>
                  <a:srgbClr val="3F72B6"/>
                </a:solidFill>
                <a:effectLst/>
                <a:uLnTx/>
                <a:uFillTx/>
                <a:latin typeface="Montserrat Bold"/>
                <a:ea typeface="+mn-ea"/>
                <a:cs typeface="+mn-cs"/>
              </a:rPr>
              <a:t> </a:t>
            </a:r>
          </a:p>
        </p:txBody>
      </p:sp>
      <p:pic>
        <p:nvPicPr>
          <p:cNvPr id="7" name="Image 6">
            <a:extLst>
              <a:ext uri="{FF2B5EF4-FFF2-40B4-BE49-F238E27FC236}">
                <a16:creationId xmlns:a16="http://schemas.microsoft.com/office/drawing/2014/main" id="{C052B55D-3BF6-4F00-B10F-A8D83428AF50}"/>
              </a:ext>
            </a:extLst>
          </p:cNvPr>
          <p:cNvPicPr>
            <a:picLocks noChangeAspect="1"/>
          </p:cNvPicPr>
          <p:nvPr/>
        </p:nvPicPr>
        <p:blipFill>
          <a:blip r:embed="rId4"/>
          <a:stretch>
            <a:fillRect/>
          </a:stretch>
        </p:blipFill>
        <p:spPr>
          <a:xfrm>
            <a:off x="16312362" y="186426"/>
            <a:ext cx="1809750" cy="1905000"/>
          </a:xfrm>
          <a:prstGeom prst="rect">
            <a:avLst/>
          </a:prstGeom>
        </p:spPr>
      </p:pic>
      <p:sp>
        <p:nvSpPr>
          <p:cNvPr id="10" name="TextBox 4">
            <a:extLst>
              <a:ext uri="{FF2B5EF4-FFF2-40B4-BE49-F238E27FC236}">
                <a16:creationId xmlns:a16="http://schemas.microsoft.com/office/drawing/2014/main" id="{3D2ABAE7-E023-4662-8EE3-A96DE688030A}"/>
              </a:ext>
            </a:extLst>
          </p:cNvPr>
          <p:cNvSpPr txBox="1"/>
          <p:nvPr/>
        </p:nvSpPr>
        <p:spPr>
          <a:xfrm>
            <a:off x="9753600" y="4272173"/>
            <a:ext cx="7620000" cy="737894"/>
          </a:xfrm>
          <a:prstGeom prst="rect">
            <a:avLst/>
          </a:prstGeom>
        </p:spPr>
        <p:txBody>
          <a:bodyPr lIns="0" tIns="0" rIns="0" bIns="0" rtlCol="0" anchor="t">
            <a:spAutoFit/>
          </a:bodyPr>
          <a:lstStyle/>
          <a:p>
            <a:pPr marL="0" marR="0" lvl="0" indent="0" algn="ctr" defTabSz="914400" rtl="0" eaLnBrk="1" fontAlgn="auto" latinLnBrk="0" hangingPunct="1">
              <a:lnSpc>
                <a:spcPts val="6719"/>
              </a:lnSpc>
              <a:spcBef>
                <a:spcPts val="0"/>
              </a:spcBef>
              <a:spcAft>
                <a:spcPts val="0"/>
              </a:spcAft>
              <a:buClrTx/>
              <a:buSzTx/>
              <a:buFontTx/>
              <a:buNone/>
              <a:tabLst/>
              <a:defRPr/>
            </a:pPr>
            <a:r>
              <a:rPr lang="en-US" sz="2800" dirty="0"/>
              <a:t> </a:t>
            </a:r>
            <a:r>
              <a:rPr kumimoji="0" lang="en-US" sz="2800" b="0" i="0" u="none" strike="noStrike" kern="1200" cap="none" spc="0" normalizeH="0" baseline="0" noProof="0" dirty="0">
                <a:ln>
                  <a:noFill/>
                </a:ln>
                <a:solidFill>
                  <a:srgbClr val="3F72B6"/>
                </a:solidFill>
                <a:effectLst/>
                <a:uLnTx/>
                <a:uFillTx/>
                <a:latin typeface="Montserrat Bold"/>
                <a:ea typeface="+mn-ea"/>
                <a:cs typeface="+mn-cs"/>
              </a:rPr>
              <a:t>  </a:t>
            </a:r>
          </a:p>
        </p:txBody>
      </p:sp>
      <p:sp>
        <p:nvSpPr>
          <p:cNvPr id="17" name="TextBox 16">
            <a:extLst>
              <a:ext uri="{FF2B5EF4-FFF2-40B4-BE49-F238E27FC236}">
                <a16:creationId xmlns:a16="http://schemas.microsoft.com/office/drawing/2014/main" id="{03B7B330-5352-4A53-BE97-2A7A241275B2}"/>
              </a:ext>
            </a:extLst>
          </p:cNvPr>
          <p:cNvSpPr txBox="1"/>
          <p:nvPr/>
        </p:nvSpPr>
        <p:spPr>
          <a:xfrm>
            <a:off x="569354" y="2469452"/>
            <a:ext cx="9135755" cy="492443"/>
          </a:xfrm>
          <a:prstGeom prst="rect">
            <a:avLst/>
          </a:prstGeom>
        </p:spPr>
        <p:txBody>
          <a:bodyPr lIns="0" tIns="0" rIns="0" bIns="0" rtlCol="0" anchor="t">
            <a:spAutoFit/>
          </a:bodyPr>
          <a:lstStyle/>
          <a:p>
            <a:pPr marL="0" marR="0" lvl="0" indent="0" algn="l" rtl="0">
              <a:lnSpc>
                <a:spcPct val="100000"/>
              </a:lnSpc>
              <a:spcBef>
                <a:spcPts val="0"/>
              </a:spcBef>
              <a:spcAft>
                <a:spcPts val="0"/>
              </a:spcAft>
              <a:buNone/>
            </a:pPr>
            <a:r>
              <a:rPr lang="fr-FR" sz="3200" b="1" u="sng" dirty="0">
                <a:solidFill>
                  <a:srgbClr val="3B99E0"/>
                </a:solidFill>
                <a:ea typeface="Varela Round"/>
                <a:cs typeface="Varela Round"/>
                <a:sym typeface="Varela Round"/>
              </a:rPr>
              <a:t>La matrice X des variables explicatives</a:t>
            </a:r>
          </a:p>
        </p:txBody>
      </p:sp>
      <p:sp>
        <p:nvSpPr>
          <p:cNvPr id="18" name="TextBox 16">
            <a:extLst>
              <a:ext uri="{FF2B5EF4-FFF2-40B4-BE49-F238E27FC236}">
                <a16:creationId xmlns:a16="http://schemas.microsoft.com/office/drawing/2014/main" id="{200B1657-0BDD-4EE7-96FF-896A294467C1}"/>
              </a:ext>
            </a:extLst>
          </p:cNvPr>
          <p:cNvSpPr txBox="1"/>
          <p:nvPr/>
        </p:nvSpPr>
        <p:spPr>
          <a:xfrm>
            <a:off x="762000" y="7248337"/>
            <a:ext cx="9135755" cy="492443"/>
          </a:xfrm>
          <a:prstGeom prst="rect">
            <a:avLst/>
          </a:prstGeom>
        </p:spPr>
        <p:txBody>
          <a:bodyPr lIns="0" tIns="0" rIns="0" bIns="0" rtlCol="0" anchor="t">
            <a:spAutoFit/>
          </a:bodyPr>
          <a:lstStyle/>
          <a:p>
            <a:pPr marL="0" marR="0" lvl="0" indent="0" algn="l" rtl="0">
              <a:lnSpc>
                <a:spcPct val="100000"/>
              </a:lnSpc>
              <a:spcBef>
                <a:spcPts val="0"/>
              </a:spcBef>
              <a:spcAft>
                <a:spcPts val="0"/>
              </a:spcAft>
              <a:buNone/>
            </a:pPr>
            <a:r>
              <a:rPr lang="fr-FR" sz="3200" b="1" u="sng" dirty="0">
                <a:solidFill>
                  <a:srgbClr val="3B99E0"/>
                </a:solidFill>
                <a:ea typeface="Varela Round"/>
                <a:cs typeface="Varela Round"/>
                <a:sym typeface="Varela Round"/>
              </a:rPr>
              <a:t>La variable Cible </a:t>
            </a:r>
          </a:p>
        </p:txBody>
      </p:sp>
      <p:grpSp>
        <p:nvGrpSpPr>
          <p:cNvPr id="19" name="Group 4">
            <a:extLst>
              <a:ext uri="{FF2B5EF4-FFF2-40B4-BE49-F238E27FC236}">
                <a16:creationId xmlns:a16="http://schemas.microsoft.com/office/drawing/2014/main" id="{9ADF9AF7-A20A-4C44-A52D-DFDABC7FA98D}"/>
              </a:ext>
            </a:extLst>
          </p:cNvPr>
          <p:cNvGrpSpPr/>
          <p:nvPr/>
        </p:nvGrpSpPr>
        <p:grpSpPr>
          <a:xfrm flipH="1">
            <a:off x="8686800" y="2290678"/>
            <a:ext cx="76200" cy="7458245"/>
            <a:chOff x="0" y="0"/>
            <a:chExt cx="874407" cy="3339658"/>
          </a:xfrm>
          <a:solidFill>
            <a:srgbClr val="2B7CB9"/>
          </a:solidFill>
        </p:grpSpPr>
        <p:sp>
          <p:nvSpPr>
            <p:cNvPr id="20" name="Freeform 5">
              <a:extLst>
                <a:ext uri="{FF2B5EF4-FFF2-40B4-BE49-F238E27FC236}">
                  <a16:creationId xmlns:a16="http://schemas.microsoft.com/office/drawing/2014/main" id="{B37879F0-DE67-4E3C-A82F-6EAD275981AE}"/>
                </a:ext>
              </a:extLst>
            </p:cNvPr>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grpFill/>
          </p:spPr>
        </p:sp>
      </p:grpSp>
      <p:sp>
        <p:nvSpPr>
          <p:cNvPr id="21" name="TextBox 16">
            <a:extLst>
              <a:ext uri="{FF2B5EF4-FFF2-40B4-BE49-F238E27FC236}">
                <a16:creationId xmlns:a16="http://schemas.microsoft.com/office/drawing/2014/main" id="{3C1393EE-AB9D-4BDD-B947-AE043267253D}"/>
              </a:ext>
            </a:extLst>
          </p:cNvPr>
          <p:cNvSpPr txBox="1"/>
          <p:nvPr/>
        </p:nvSpPr>
        <p:spPr>
          <a:xfrm>
            <a:off x="9897755" y="2463131"/>
            <a:ext cx="9135755" cy="492443"/>
          </a:xfrm>
          <a:prstGeom prst="rect">
            <a:avLst/>
          </a:prstGeom>
        </p:spPr>
        <p:txBody>
          <a:bodyPr lIns="0" tIns="0" rIns="0" bIns="0" rtlCol="0" anchor="t">
            <a:spAutoFit/>
          </a:bodyPr>
          <a:lstStyle/>
          <a:p>
            <a:pPr marL="0" marR="0" lvl="0" indent="0" algn="l" rtl="0">
              <a:lnSpc>
                <a:spcPct val="100000"/>
              </a:lnSpc>
              <a:spcBef>
                <a:spcPts val="0"/>
              </a:spcBef>
              <a:spcAft>
                <a:spcPts val="0"/>
              </a:spcAft>
              <a:buNone/>
            </a:pPr>
            <a:r>
              <a:rPr lang="fr-FR" sz="3200" b="1" u="sng" dirty="0">
                <a:solidFill>
                  <a:srgbClr val="3B99E0"/>
                </a:solidFill>
                <a:ea typeface="Varela Round"/>
                <a:cs typeface="Varela Round"/>
                <a:sym typeface="Varela Round"/>
              </a:rPr>
              <a:t>Métriques d’évaluation </a:t>
            </a:r>
          </a:p>
        </p:txBody>
      </p:sp>
      <p:sp>
        <p:nvSpPr>
          <p:cNvPr id="22" name="TextBox 16">
            <a:extLst>
              <a:ext uri="{FF2B5EF4-FFF2-40B4-BE49-F238E27FC236}">
                <a16:creationId xmlns:a16="http://schemas.microsoft.com/office/drawing/2014/main" id="{3C4800DD-155F-4329-BC4D-A2B575E238BF}"/>
              </a:ext>
            </a:extLst>
          </p:cNvPr>
          <p:cNvSpPr txBox="1"/>
          <p:nvPr/>
        </p:nvSpPr>
        <p:spPr>
          <a:xfrm>
            <a:off x="10047608" y="7078885"/>
            <a:ext cx="9135755" cy="492443"/>
          </a:xfrm>
          <a:prstGeom prst="rect">
            <a:avLst/>
          </a:prstGeom>
        </p:spPr>
        <p:txBody>
          <a:bodyPr lIns="0" tIns="0" rIns="0" bIns="0" rtlCol="0" anchor="t">
            <a:spAutoFit/>
          </a:bodyPr>
          <a:lstStyle/>
          <a:p>
            <a:pPr marL="0" marR="0" lvl="0" indent="0" algn="l" rtl="0">
              <a:lnSpc>
                <a:spcPct val="100000"/>
              </a:lnSpc>
              <a:spcBef>
                <a:spcPts val="0"/>
              </a:spcBef>
              <a:spcAft>
                <a:spcPts val="0"/>
              </a:spcAft>
              <a:buNone/>
            </a:pPr>
            <a:r>
              <a:rPr lang="fr-FR" sz="3200" b="1" u="sng" dirty="0" err="1">
                <a:solidFill>
                  <a:srgbClr val="3B99E0"/>
                </a:solidFill>
                <a:ea typeface="Varela Round"/>
                <a:cs typeface="Varela Round"/>
                <a:sym typeface="Varela Round"/>
              </a:rPr>
              <a:t>Preprocessor</a:t>
            </a:r>
            <a:endParaRPr lang="fr-FR" sz="3200" b="1" u="sng" dirty="0">
              <a:solidFill>
                <a:srgbClr val="3B99E0"/>
              </a:solidFill>
              <a:ea typeface="Varela Round"/>
              <a:cs typeface="Varela Round"/>
              <a:sym typeface="Varela Round"/>
            </a:endParaRPr>
          </a:p>
        </p:txBody>
      </p:sp>
      <p:sp>
        <p:nvSpPr>
          <p:cNvPr id="23" name="TextBox 4">
            <a:extLst>
              <a:ext uri="{FF2B5EF4-FFF2-40B4-BE49-F238E27FC236}">
                <a16:creationId xmlns:a16="http://schemas.microsoft.com/office/drawing/2014/main" id="{4892F7A0-E9A3-422C-A140-BBA7C5506852}"/>
              </a:ext>
            </a:extLst>
          </p:cNvPr>
          <p:cNvSpPr txBox="1"/>
          <p:nvPr/>
        </p:nvSpPr>
        <p:spPr>
          <a:xfrm>
            <a:off x="-43722" y="7740780"/>
            <a:ext cx="4038600" cy="737894"/>
          </a:xfrm>
          <a:prstGeom prst="rect">
            <a:avLst/>
          </a:prstGeom>
        </p:spPr>
        <p:txBody>
          <a:bodyPr wrap="square" lIns="0" tIns="0" rIns="0" bIns="0" rtlCol="0" anchor="t">
            <a:spAutoFit/>
          </a:bodyPr>
          <a:lstStyle/>
          <a:p>
            <a:pPr marL="342900" marR="0" lvl="0" indent="-342900" algn="ctr" defTabSz="914400" rtl="0" eaLnBrk="1" fontAlgn="auto" latinLnBrk="0" hangingPunct="1">
              <a:lnSpc>
                <a:spcPts val="6719"/>
              </a:lnSpc>
              <a:spcBef>
                <a:spcPts val="0"/>
              </a:spcBef>
              <a:spcAft>
                <a:spcPts val="0"/>
              </a:spcAft>
              <a:buClrTx/>
              <a:buSzTx/>
              <a:buFont typeface="Wingdings" panose="05000000000000000000" pitchFamily="2" charset="2"/>
              <a:buChar char=""/>
              <a:tabLst/>
              <a:defRPr/>
            </a:pPr>
            <a:r>
              <a:rPr lang="en-US" sz="2400" b="0" i="0" u="none" strike="noStrike" dirty="0">
                <a:solidFill>
                  <a:srgbClr val="000000"/>
                </a:solidFill>
                <a:effectLst/>
                <a:latin typeface="Calibri" panose="020F0502020204030204" pitchFamily="34" charset="0"/>
              </a:rPr>
              <a:t>Exited</a:t>
            </a:r>
            <a:r>
              <a:rPr lang="en-US" sz="2400" dirty="0"/>
              <a:t> </a:t>
            </a:r>
            <a:r>
              <a:rPr kumimoji="0" lang="en-US" sz="2400" b="0" i="0" u="none" strike="noStrike" kern="1200" cap="none" spc="0" normalizeH="0" baseline="0" noProof="0" dirty="0">
                <a:ln>
                  <a:noFill/>
                </a:ln>
                <a:solidFill>
                  <a:srgbClr val="3F72B6"/>
                </a:solidFill>
                <a:effectLst/>
                <a:uLnTx/>
                <a:uFillTx/>
                <a:latin typeface="Montserrat Bold"/>
                <a:ea typeface="+mn-ea"/>
                <a:cs typeface="+mn-cs"/>
              </a:rPr>
              <a:t>  </a:t>
            </a:r>
          </a:p>
        </p:txBody>
      </p:sp>
      <p:sp>
        <p:nvSpPr>
          <p:cNvPr id="25" name="TextBox 16">
            <a:extLst>
              <a:ext uri="{FF2B5EF4-FFF2-40B4-BE49-F238E27FC236}">
                <a16:creationId xmlns:a16="http://schemas.microsoft.com/office/drawing/2014/main" id="{B5805944-E8A8-4C00-AD3E-9753B40AB891}"/>
              </a:ext>
            </a:extLst>
          </p:cNvPr>
          <p:cNvSpPr txBox="1"/>
          <p:nvPr/>
        </p:nvSpPr>
        <p:spPr>
          <a:xfrm>
            <a:off x="1480279" y="3167117"/>
            <a:ext cx="4355631" cy="4678204"/>
          </a:xfrm>
          <a:prstGeom prst="rect">
            <a:avLst/>
          </a:prstGeom>
        </p:spPr>
        <p:txBody>
          <a:bodyPr wrap="square" lIns="0" tIns="0" rIns="0" bIns="0" rtlCol="0" anchor="t">
            <a:spAutoFit/>
          </a:bodyPr>
          <a:lstStyle/>
          <a:p>
            <a:pPr marL="342900" marR="0" lvl="0" indent="-342900" algn="l" rtl="0">
              <a:lnSpc>
                <a:spcPct val="100000"/>
              </a:lnSpc>
              <a:spcBef>
                <a:spcPts val="0"/>
              </a:spcBef>
              <a:spcAft>
                <a:spcPts val="0"/>
              </a:spcAft>
              <a:buFont typeface="Wingdings" panose="05000000000000000000" pitchFamily="2" charset="2"/>
              <a:buChar char=""/>
            </a:pPr>
            <a:r>
              <a:rPr lang="en-US" sz="2400" b="0" i="0" u="none" strike="noStrike" dirty="0">
                <a:solidFill>
                  <a:srgbClr val="000000"/>
                </a:solidFill>
                <a:effectLst/>
                <a:latin typeface="Calibri" panose="020F0502020204030204" pitchFamily="34" charset="0"/>
              </a:rPr>
              <a:t>CreditScore</a:t>
            </a:r>
          </a:p>
          <a:p>
            <a:pPr marL="342900" indent="-342900">
              <a:buFont typeface="Wingdings" panose="05000000000000000000" pitchFamily="2" charset="2"/>
              <a:buChar char=""/>
            </a:pPr>
            <a:r>
              <a:rPr lang="en-US" sz="2400" b="0" i="0" u="none" strike="noStrike" dirty="0">
                <a:solidFill>
                  <a:srgbClr val="000000"/>
                </a:solidFill>
                <a:effectLst/>
                <a:latin typeface="Calibri" panose="020F0502020204030204" pitchFamily="34" charset="0"/>
              </a:rPr>
              <a:t>Geography</a:t>
            </a:r>
          </a:p>
          <a:p>
            <a:pPr marL="342900" indent="-342900">
              <a:buFont typeface="Wingdings" panose="05000000000000000000" pitchFamily="2" charset="2"/>
              <a:buChar char=""/>
            </a:pPr>
            <a:r>
              <a:rPr lang="en-US" sz="2400" b="0" i="0" u="none" strike="noStrike" dirty="0">
                <a:solidFill>
                  <a:srgbClr val="000000"/>
                </a:solidFill>
                <a:effectLst/>
                <a:latin typeface="Calibri" panose="020F0502020204030204" pitchFamily="34" charset="0"/>
              </a:rPr>
              <a:t>Gender</a:t>
            </a:r>
          </a:p>
          <a:p>
            <a:pPr marL="342900" indent="-342900">
              <a:buFont typeface="Wingdings" panose="05000000000000000000" pitchFamily="2" charset="2"/>
              <a:buChar char=""/>
            </a:pPr>
            <a:r>
              <a:rPr lang="en-US" sz="2400" b="0" i="0" u="none" strike="noStrike" dirty="0">
                <a:solidFill>
                  <a:srgbClr val="000000"/>
                </a:solidFill>
                <a:effectLst/>
                <a:latin typeface="Calibri" panose="020F0502020204030204" pitchFamily="34" charset="0"/>
              </a:rPr>
              <a:t>Age</a:t>
            </a:r>
            <a:r>
              <a:rPr lang="en-US" sz="2400" dirty="0"/>
              <a:t> </a:t>
            </a:r>
          </a:p>
          <a:p>
            <a:pPr marL="342900" indent="-342900">
              <a:buFont typeface="Wingdings" panose="05000000000000000000" pitchFamily="2" charset="2"/>
              <a:buChar char=""/>
            </a:pPr>
            <a:r>
              <a:rPr lang="en-US" sz="2400" b="0" i="0" u="none" strike="noStrike" dirty="0">
                <a:solidFill>
                  <a:srgbClr val="000000"/>
                </a:solidFill>
                <a:effectLst/>
                <a:latin typeface="Calibri" panose="020F0502020204030204" pitchFamily="34" charset="0"/>
              </a:rPr>
              <a:t>Tenure</a:t>
            </a:r>
          </a:p>
          <a:p>
            <a:pPr marL="342900" indent="-342900">
              <a:buFont typeface="Wingdings" panose="05000000000000000000" pitchFamily="2" charset="2"/>
              <a:buChar char=""/>
            </a:pPr>
            <a:r>
              <a:rPr lang="en-US" sz="2400" b="0" i="0" u="none" strike="noStrike" dirty="0">
                <a:solidFill>
                  <a:srgbClr val="000000"/>
                </a:solidFill>
                <a:effectLst/>
                <a:latin typeface="Calibri" panose="020F0502020204030204" pitchFamily="34" charset="0"/>
              </a:rPr>
              <a:t>Balance</a:t>
            </a:r>
          </a:p>
          <a:p>
            <a:pPr marL="342900" indent="-342900">
              <a:buFont typeface="Wingdings" panose="05000000000000000000" pitchFamily="2" charset="2"/>
              <a:buChar char=""/>
            </a:pPr>
            <a:r>
              <a:rPr lang="en-US" sz="2400" b="0" i="0" u="none" strike="noStrike" dirty="0" err="1">
                <a:solidFill>
                  <a:srgbClr val="000000"/>
                </a:solidFill>
                <a:effectLst/>
                <a:latin typeface="Calibri" panose="020F0502020204030204" pitchFamily="34" charset="0"/>
              </a:rPr>
              <a:t>NumOfProducts</a:t>
            </a:r>
            <a:endParaRPr lang="en-US" sz="2400" b="0" i="0" u="none" strike="noStrike" dirty="0">
              <a:solidFill>
                <a:srgbClr val="000000"/>
              </a:solidFill>
              <a:effectLst/>
              <a:latin typeface="Calibri" panose="020F0502020204030204" pitchFamily="34" charset="0"/>
            </a:endParaRPr>
          </a:p>
          <a:p>
            <a:pPr marL="342900" indent="-342900">
              <a:buFont typeface="Wingdings" panose="05000000000000000000" pitchFamily="2" charset="2"/>
              <a:buChar char=""/>
            </a:pPr>
            <a:r>
              <a:rPr lang="en-US" sz="2400" b="0" i="0" u="none" strike="noStrike" dirty="0" err="1">
                <a:solidFill>
                  <a:srgbClr val="000000"/>
                </a:solidFill>
                <a:effectLst/>
                <a:latin typeface="Calibri" panose="020F0502020204030204" pitchFamily="34" charset="0"/>
              </a:rPr>
              <a:t>HasCrCard</a:t>
            </a:r>
            <a:endParaRPr lang="en-US" sz="2400" b="0" i="0" u="none" strike="noStrike" dirty="0">
              <a:solidFill>
                <a:srgbClr val="000000"/>
              </a:solidFill>
              <a:effectLst/>
              <a:latin typeface="Calibri" panose="020F0502020204030204" pitchFamily="34" charset="0"/>
            </a:endParaRPr>
          </a:p>
          <a:p>
            <a:pPr marL="342900" indent="-342900">
              <a:buFont typeface="Wingdings" panose="05000000000000000000" pitchFamily="2" charset="2"/>
              <a:buChar char=""/>
            </a:pPr>
            <a:r>
              <a:rPr lang="en-US" sz="2400" b="0" i="0" u="none" strike="noStrike" dirty="0" err="1">
                <a:solidFill>
                  <a:srgbClr val="000000"/>
                </a:solidFill>
                <a:effectLst/>
                <a:latin typeface="Calibri" panose="020F0502020204030204" pitchFamily="34" charset="0"/>
              </a:rPr>
              <a:t>IsActiveMember</a:t>
            </a:r>
            <a:endParaRPr lang="en-US" sz="2400" b="0" i="0" u="none" strike="noStrike" dirty="0">
              <a:solidFill>
                <a:srgbClr val="000000"/>
              </a:solidFill>
              <a:effectLst/>
              <a:latin typeface="Calibri" panose="020F0502020204030204" pitchFamily="34" charset="0"/>
            </a:endParaRPr>
          </a:p>
          <a:p>
            <a:pPr marL="342900" indent="-342900">
              <a:buFont typeface="Wingdings" panose="05000000000000000000" pitchFamily="2" charset="2"/>
              <a:buChar char=""/>
            </a:pPr>
            <a:r>
              <a:rPr lang="en-US" sz="2400" b="0" i="0" u="none" strike="noStrike" dirty="0" err="1">
                <a:solidFill>
                  <a:srgbClr val="000000"/>
                </a:solidFill>
                <a:effectLst/>
                <a:latin typeface="Calibri" panose="020F0502020204030204" pitchFamily="34" charset="0"/>
              </a:rPr>
              <a:t>EstimatedSalary</a:t>
            </a:r>
            <a:endParaRPr lang="en-US" sz="2400" dirty="0"/>
          </a:p>
          <a:p>
            <a:pPr marL="0" marR="0" lvl="0" indent="0" algn="l" rtl="0">
              <a:lnSpc>
                <a:spcPct val="100000"/>
              </a:lnSpc>
              <a:spcBef>
                <a:spcPts val="0"/>
              </a:spcBef>
              <a:spcAft>
                <a:spcPts val="0"/>
              </a:spcAft>
              <a:buNone/>
            </a:pPr>
            <a:endParaRPr lang="en-US" sz="3200" b="0" i="0" u="none" strike="noStrike" dirty="0">
              <a:solidFill>
                <a:srgbClr val="000000"/>
              </a:solidFill>
              <a:effectLst/>
              <a:latin typeface="Calibri" panose="020F0502020204030204" pitchFamily="34" charset="0"/>
            </a:endParaRPr>
          </a:p>
          <a:p>
            <a:pPr marL="0" marR="0" lvl="0" indent="0" algn="l" rtl="0">
              <a:lnSpc>
                <a:spcPct val="100000"/>
              </a:lnSpc>
              <a:spcBef>
                <a:spcPts val="0"/>
              </a:spcBef>
              <a:spcAft>
                <a:spcPts val="0"/>
              </a:spcAft>
              <a:buNone/>
            </a:pPr>
            <a:endParaRPr lang="fr-FR" sz="3200" b="1" u="sng" dirty="0">
              <a:solidFill>
                <a:srgbClr val="3B99E0"/>
              </a:solidFill>
              <a:latin typeface="Varela Round"/>
              <a:ea typeface="Varela Round"/>
              <a:cs typeface="Varela Round"/>
              <a:sym typeface="Varela Round"/>
            </a:endParaRPr>
          </a:p>
        </p:txBody>
      </p:sp>
      <p:sp>
        <p:nvSpPr>
          <p:cNvPr id="26" name="TextBox 16">
            <a:extLst>
              <a:ext uri="{FF2B5EF4-FFF2-40B4-BE49-F238E27FC236}">
                <a16:creationId xmlns:a16="http://schemas.microsoft.com/office/drawing/2014/main" id="{FDB8044E-77F4-4ACD-B175-DDB1ECCB1249}"/>
              </a:ext>
            </a:extLst>
          </p:cNvPr>
          <p:cNvSpPr txBox="1"/>
          <p:nvPr/>
        </p:nvSpPr>
        <p:spPr>
          <a:xfrm>
            <a:off x="10294830" y="7878901"/>
            <a:ext cx="7231169" cy="2462213"/>
          </a:xfrm>
          <a:prstGeom prst="rect">
            <a:avLst/>
          </a:prstGeom>
        </p:spPr>
        <p:txBody>
          <a:bodyPr wrap="square" lIns="0" tIns="0" rIns="0" bIns="0" rtlCol="0" anchor="t">
            <a:spAutoFit/>
          </a:bodyPr>
          <a:lstStyle/>
          <a:p>
            <a:pPr marL="342900" indent="-342900">
              <a:buFont typeface="Wingdings" panose="05000000000000000000" pitchFamily="2" charset="2"/>
              <a:buChar char=""/>
            </a:pPr>
            <a:r>
              <a:rPr lang="en-US" sz="2400" b="0" i="0" u="none" strike="noStrike" dirty="0" err="1">
                <a:solidFill>
                  <a:srgbClr val="000000"/>
                </a:solidFill>
                <a:effectLst/>
                <a:latin typeface="Calibri" panose="020F0502020204030204" pitchFamily="34" charset="0"/>
              </a:rPr>
              <a:t>StandardScaler</a:t>
            </a:r>
            <a:r>
              <a:rPr lang="en-US" sz="2400" b="0" i="0" u="none" strike="noStrike" dirty="0">
                <a:solidFill>
                  <a:srgbClr val="000000"/>
                </a:solidFill>
                <a:effectLst/>
                <a:latin typeface="Calibri" panose="020F0502020204030204" pitchFamily="34" charset="0"/>
              </a:rPr>
              <a:t>:   </a:t>
            </a:r>
            <a:r>
              <a:rPr lang="fr-SN" sz="2400" b="1" dirty="0" err="1"/>
              <a:t>numeric_transformer</a:t>
            </a:r>
            <a:endParaRPr lang="en-US" sz="2400" b="0" i="0" u="none" strike="noStrike" dirty="0">
              <a:solidFill>
                <a:srgbClr val="000000"/>
              </a:solidFill>
              <a:effectLst/>
              <a:latin typeface="Calibri" panose="020F0502020204030204" pitchFamily="34" charset="0"/>
            </a:endParaRPr>
          </a:p>
          <a:p>
            <a:pPr marL="342900" indent="-342900">
              <a:buFont typeface="Wingdings" panose="05000000000000000000" pitchFamily="2" charset="2"/>
              <a:buChar char=""/>
            </a:pPr>
            <a:r>
              <a:rPr lang="en-US" sz="2400" dirty="0" err="1">
                <a:solidFill>
                  <a:srgbClr val="000000"/>
                </a:solidFill>
                <a:latin typeface="Calibri" panose="020F0502020204030204" pitchFamily="34" charset="0"/>
              </a:rPr>
              <a:t>OneHotEncoder</a:t>
            </a:r>
            <a:r>
              <a:rPr lang="en-US" sz="2400" dirty="0">
                <a:solidFill>
                  <a:srgbClr val="000000"/>
                </a:solidFill>
                <a:latin typeface="Calibri" panose="020F0502020204030204" pitchFamily="34" charset="0"/>
              </a:rPr>
              <a:t>: </a:t>
            </a:r>
            <a:r>
              <a:rPr lang="fr-SN" sz="2400" b="1" dirty="0" err="1"/>
              <a:t>categorical_transformer</a:t>
            </a:r>
            <a:endParaRPr lang="fr-SN" sz="2400" b="1" dirty="0"/>
          </a:p>
          <a:p>
            <a:pPr marL="342900" indent="-342900">
              <a:buFont typeface="Wingdings" panose="05000000000000000000" pitchFamily="2" charset="2"/>
              <a:buChar char=""/>
            </a:pPr>
            <a:r>
              <a:rPr lang="fr-SN" sz="2400" dirty="0" err="1"/>
              <a:t>Sampling</a:t>
            </a:r>
            <a:r>
              <a:rPr lang="fr-SN" sz="2400" b="1" dirty="0"/>
              <a:t> : Over, </a:t>
            </a:r>
            <a:r>
              <a:rPr lang="fr-SN" sz="2400" b="1" dirty="0" err="1"/>
              <a:t>under</a:t>
            </a:r>
            <a:r>
              <a:rPr lang="fr-SN" sz="2400" b="1" dirty="0"/>
              <a:t> ou combine (à optimiser)</a:t>
            </a:r>
          </a:p>
          <a:p>
            <a:pPr marL="342900" indent="-342900">
              <a:buFont typeface="Wingdings" panose="05000000000000000000" pitchFamily="2" charset="2"/>
              <a:buChar char=""/>
            </a:pPr>
            <a:endParaRPr lang="en-US" sz="2400" b="0" i="0" u="none" strike="noStrike" dirty="0">
              <a:solidFill>
                <a:srgbClr val="000000"/>
              </a:solidFill>
              <a:effectLst/>
              <a:latin typeface="Calibri" panose="020F0502020204030204" pitchFamily="34" charset="0"/>
            </a:endParaRPr>
          </a:p>
          <a:p>
            <a:pPr marL="0" marR="0" lvl="0" indent="0" algn="l" rtl="0">
              <a:lnSpc>
                <a:spcPct val="100000"/>
              </a:lnSpc>
              <a:spcBef>
                <a:spcPts val="0"/>
              </a:spcBef>
              <a:spcAft>
                <a:spcPts val="0"/>
              </a:spcAft>
              <a:buNone/>
            </a:pPr>
            <a:endParaRPr lang="en-US" sz="3200" b="0" i="0" u="none" strike="noStrike" dirty="0">
              <a:solidFill>
                <a:srgbClr val="000000"/>
              </a:solidFill>
              <a:effectLst/>
              <a:latin typeface="Calibri" panose="020F0502020204030204" pitchFamily="34" charset="0"/>
            </a:endParaRPr>
          </a:p>
          <a:p>
            <a:pPr marL="0" marR="0" lvl="0" indent="0" algn="l" rtl="0">
              <a:lnSpc>
                <a:spcPct val="100000"/>
              </a:lnSpc>
              <a:spcBef>
                <a:spcPts val="0"/>
              </a:spcBef>
              <a:spcAft>
                <a:spcPts val="0"/>
              </a:spcAft>
              <a:buNone/>
            </a:pPr>
            <a:endParaRPr lang="fr-FR" sz="3200" b="1" u="sng" dirty="0">
              <a:solidFill>
                <a:srgbClr val="3B99E0"/>
              </a:solidFill>
              <a:latin typeface="Varela Round"/>
              <a:ea typeface="Varela Round"/>
              <a:cs typeface="Varela Round"/>
              <a:sym typeface="Varela Round"/>
            </a:endParaRPr>
          </a:p>
        </p:txBody>
      </p:sp>
      <p:sp>
        <p:nvSpPr>
          <p:cNvPr id="33" name="TextBox 16">
            <a:extLst>
              <a:ext uri="{FF2B5EF4-FFF2-40B4-BE49-F238E27FC236}">
                <a16:creationId xmlns:a16="http://schemas.microsoft.com/office/drawing/2014/main" id="{2B1CC1F7-1F7F-4617-BB97-3C7528015C47}"/>
              </a:ext>
            </a:extLst>
          </p:cNvPr>
          <p:cNvSpPr txBox="1"/>
          <p:nvPr/>
        </p:nvSpPr>
        <p:spPr>
          <a:xfrm>
            <a:off x="10294831" y="3517746"/>
            <a:ext cx="5173769" cy="3939540"/>
          </a:xfrm>
          <a:prstGeom prst="rect">
            <a:avLst/>
          </a:prstGeom>
        </p:spPr>
        <p:txBody>
          <a:bodyPr wrap="square" lIns="0" tIns="0" rIns="0" bIns="0" rtlCol="0" anchor="t">
            <a:spAutoFit/>
          </a:bodyPr>
          <a:lstStyle/>
          <a:p>
            <a:pPr marL="342900" marR="0" lvl="0" indent="-342900" algn="l" rtl="0">
              <a:lnSpc>
                <a:spcPct val="100000"/>
              </a:lnSpc>
              <a:spcBef>
                <a:spcPts val="0"/>
              </a:spcBef>
              <a:spcAft>
                <a:spcPts val="0"/>
              </a:spcAft>
              <a:buFont typeface="Wingdings" panose="05000000000000000000" pitchFamily="2" charset="2"/>
              <a:buChar char=""/>
            </a:pPr>
            <a:r>
              <a:rPr lang="en-US" sz="2400" b="0" i="0" u="none" strike="noStrike" dirty="0">
                <a:solidFill>
                  <a:srgbClr val="000000"/>
                </a:solidFill>
                <a:effectLst/>
                <a:latin typeface="Calibri" panose="020F0502020204030204" pitchFamily="34" charset="0"/>
              </a:rPr>
              <a:t>Recall</a:t>
            </a:r>
          </a:p>
          <a:p>
            <a:pPr marL="342900" indent="-342900">
              <a:buFont typeface="Wingdings" panose="05000000000000000000" pitchFamily="2" charset="2"/>
              <a:buChar char=""/>
            </a:pPr>
            <a:r>
              <a:rPr lang="en-US" sz="2400" b="0" i="0" u="none" strike="noStrike" dirty="0">
                <a:solidFill>
                  <a:srgbClr val="000000"/>
                </a:solidFill>
                <a:effectLst/>
                <a:latin typeface="Calibri" panose="020F0502020204030204" pitchFamily="34" charset="0"/>
              </a:rPr>
              <a:t>Precision</a:t>
            </a:r>
          </a:p>
          <a:p>
            <a:pPr marL="342900" indent="-342900">
              <a:buFont typeface="Wingdings" panose="05000000000000000000" pitchFamily="2" charset="2"/>
              <a:buChar char=""/>
            </a:pPr>
            <a:r>
              <a:rPr lang="en-US" sz="2400" dirty="0">
                <a:solidFill>
                  <a:srgbClr val="000000"/>
                </a:solidFill>
                <a:latin typeface="Calibri" panose="020F0502020204030204" pitchFamily="34" charset="0"/>
              </a:rPr>
              <a:t>f</a:t>
            </a:r>
            <a:r>
              <a:rPr lang="en-US" sz="2400" b="0" i="0" u="none" strike="noStrike" dirty="0">
                <a:solidFill>
                  <a:srgbClr val="000000"/>
                </a:solidFill>
                <a:effectLst/>
                <a:latin typeface="Calibri" panose="020F0502020204030204" pitchFamily="34" charset="0"/>
              </a:rPr>
              <a:t>1_score</a:t>
            </a:r>
          </a:p>
          <a:p>
            <a:pPr marL="342900" indent="-342900">
              <a:buFont typeface="Wingdings" panose="05000000000000000000" pitchFamily="2" charset="2"/>
              <a:buChar char=""/>
            </a:pPr>
            <a:r>
              <a:rPr lang="en-US" sz="2400" dirty="0">
                <a:solidFill>
                  <a:srgbClr val="000000"/>
                </a:solidFill>
                <a:latin typeface="Calibri" panose="020F0502020204030204" pitchFamily="34" charset="0"/>
              </a:rPr>
              <a:t>f2</a:t>
            </a:r>
            <a:r>
              <a:rPr lang="en-US" sz="2400" b="0" i="0" u="none" strike="noStrike" dirty="0">
                <a:solidFill>
                  <a:srgbClr val="000000"/>
                </a:solidFill>
                <a:effectLst/>
                <a:latin typeface="Calibri" panose="020F0502020204030204" pitchFamily="34" charset="0"/>
              </a:rPr>
              <a:t>_score</a:t>
            </a:r>
          </a:p>
          <a:p>
            <a:pPr marL="342900" indent="-342900">
              <a:buFont typeface="Wingdings" panose="05000000000000000000" pitchFamily="2" charset="2"/>
              <a:buChar char=""/>
            </a:pPr>
            <a:r>
              <a:rPr lang="en-US" sz="2400" b="0" i="0" u="none" strike="noStrike" dirty="0">
                <a:solidFill>
                  <a:srgbClr val="000000"/>
                </a:solidFill>
                <a:effectLst/>
                <a:latin typeface="Calibri" panose="020F0502020204030204" pitchFamily="34" charset="0"/>
              </a:rPr>
              <a:t>Accuracy</a:t>
            </a:r>
          </a:p>
          <a:p>
            <a:pPr marL="342900" indent="-342900">
              <a:buFont typeface="Wingdings" panose="05000000000000000000" pitchFamily="2" charset="2"/>
              <a:buChar char=""/>
            </a:pPr>
            <a:r>
              <a:rPr lang="en-US" sz="2400" dirty="0">
                <a:solidFill>
                  <a:srgbClr val="000000"/>
                </a:solidFill>
                <a:latin typeface="Calibri" panose="020F0502020204030204" pitchFamily="34" charset="0"/>
              </a:rPr>
              <a:t>AUC</a:t>
            </a:r>
            <a:endParaRPr lang="en-US" sz="2400" b="0" i="0" u="none" strike="noStrike" dirty="0">
              <a:solidFill>
                <a:srgbClr val="000000"/>
              </a:solidFill>
              <a:effectLst/>
              <a:latin typeface="Calibri" panose="020F0502020204030204" pitchFamily="34" charset="0"/>
            </a:endParaRPr>
          </a:p>
          <a:p>
            <a:pPr marL="342900" indent="-342900">
              <a:buFont typeface="Wingdings" panose="05000000000000000000" pitchFamily="2" charset="2"/>
              <a:buChar char=""/>
            </a:pPr>
            <a:r>
              <a:rPr lang="en-US" sz="2400" dirty="0">
                <a:solidFill>
                  <a:srgbClr val="000000"/>
                </a:solidFill>
                <a:latin typeface="Calibri" panose="020F0502020204030204" pitchFamily="34" charset="0"/>
              </a:rPr>
              <a:t>macro </a:t>
            </a:r>
            <a:r>
              <a:rPr lang="en-US" sz="2400" dirty="0" err="1">
                <a:solidFill>
                  <a:srgbClr val="000000"/>
                </a:solidFill>
                <a:latin typeface="Calibri" panose="020F0502020204030204" pitchFamily="34" charset="0"/>
              </a:rPr>
              <a:t>avg</a:t>
            </a:r>
            <a:r>
              <a:rPr lang="en-US" sz="2400" dirty="0">
                <a:solidFill>
                  <a:srgbClr val="000000"/>
                </a:solidFill>
                <a:latin typeface="Calibri" panose="020F0502020204030204" pitchFamily="34" charset="0"/>
              </a:rPr>
              <a:t> (du f1, du recall, etc.)</a:t>
            </a:r>
            <a:endParaRPr lang="en-US" sz="2400" b="0" i="0" u="none" strike="noStrike" dirty="0">
              <a:solidFill>
                <a:srgbClr val="000000"/>
              </a:solidFill>
              <a:effectLst/>
              <a:latin typeface="Calibri" panose="020F0502020204030204" pitchFamily="34" charset="0"/>
            </a:endParaRPr>
          </a:p>
          <a:p>
            <a:pPr marL="342900" indent="-342900">
              <a:buFont typeface="Wingdings" panose="05000000000000000000" pitchFamily="2" charset="2"/>
              <a:buChar char=""/>
            </a:pPr>
            <a:r>
              <a:rPr lang="en-US" sz="2400" b="0" i="0" u="none" strike="noStrike" dirty="0">
                <a:solidFill>
                  <a:srgbClr val="000000"/>
                </a:solidFill>
                <a:effectLst/>
                <a:latin typeface="Calibri" panose="020F0502020204030204" pitchFamily="34" charset="0"/>
              </a:rPr>
              <a:t>Weighted </a:t>
            </a:r>
            <a:r>
              <a:rPr lang="en-US" sz="2400" b="0" i="0" u="none" strike="noStrike" dirty="0" err="1">
                <a:solidFill>
                  <a:srgbClr val="000000"/>
                </a:solidFill>
                <a:effectLst/>
                <a:latin typeface="Calibri" panose="020F0502020204030204" pitchFamily="34" charset="0"/>
              </a:rPr>
              <a:t>avg</a:t>
            </a:r>
            <a:r>
              <a:rPr lang="en-US" sz="2400" b="0" i="0" u="none" strike="noStrike" dirty="0">
                <a:solidFill>
                  <a:srgbClr val="000000"/>
                </a:solidFill>
                <a:effectLst/>
                <a:latin typeface="Calibri" panose="020F0502020204030204" pitchFamily="34" charset="0"/>
              </a:rPr>
              <a:t> </a:t>
            </a:r>
            <a:r>
              <a:rPr lang="en-US" sz="2400" dirty="0">
                <a:solidFill>
                  <a:srgbClr val="000000"/>
                </a:solidFill>
                <a:latin typeface="Calibri" panose="020F0502020204030204" pitchFamily="34" charset="0"/>
              </a:rPr>
              <a:t>(du f1, du recall, etc.)</a:t>
            </a:r>
            <a:endParaRPr lang="en-US" sz="2400" b="0" i="0" u="none" strike="noStrike" dirty="0">
              <a:solidFill>
                <a:srgbClr val="000000"/>
              </a:solidFill>
              <a:effectLst/>
              <a:latin typeface="Calibri" panose="020F0502020204030204" pitchFamily="34" charset="0"/>
            </a:endParaRPr>
          </a:p>
          <a:p>
            <a:pPr marL="0" marR="0" lvl="0" indent="0" algn="l" rtl="0">
              <a:lnSpc>
                <a:spcPct val="100000"/>
              </a:lnSpc>
              <a:spcBef>
                <a:spcPts val="0"/>
              </a:spcBef>
              <a:spcAft>
                <a:spcPts val="0"/>
              </a:spcAft>
              <a:buNone/>
            </a:pPr>
            <a:endParaRPr lang="en-US" sz="3200" b="0" i="0" u="none" strike="noStrike" dirty="0">
              <a:solidFill>
                <a:srgbClr val="000000"/>
              </a:solidFill>
              <a:effectLst/>
              <a:latin typeface="Calibri" panose="020F0502020204030204" pitchFamily="34" charset="0"/>
            </a:endParaRPr>
          </a:p>
          <a:p>
            <a:pPr marL="0" marR="0" lvl="0" indent="0" algn="l" rtl="0">
              <a:lnSpc>
                <a:spcPct val="100000"/>
              </a:lnSpc>
              <a:spcBef>
                <a:spcPts val="0"/>
              </a:spcBef>
              <a:spcAft>
                <a:spcPts val="0"/>
              </a:spcAft>
              <a:buNone/>
            </a:pPr>
            <a:endParaRPr lang="fr-FR" sz="3200" b="1" u="sng" dirty="0">
              <a:solidFill>
                <a:srgbClr val="3B99E0"/>
              </a:solidFill>
              <a:latin typeface="Varela Round"/>
              <a:ea typeface="Varela Round"/>
              <a:cs typeface="Varela Round"/>
              <a:sym typeface="Varela Round"/>
            </a:endParaRPr>
          </a:p>
        </p:txBody>
      </p:sp>
    </p:spTree>
    <p:extLst>
      <p:ext uri="{BB962C8B-B14F-4D97-AF65-F5344CB8AC3E}">
        <p14:creationId xmlns:p14="http://schemas.microsoft.com/office/powerpoint/2010/main" val="3254511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61820"/>
            <a:ext cx="7106427" cy="1752601"/>
          </a:xfrm>
          <a:custGeom>
            <a:avLst/>
            <a:gdLst/>
            <a:ahLst/>
            <a:cxnLst/>
            <a:rect l="l" t="t" r="r" b="b"/>
            <a:pathLst>
              <a:path w="7106427" h="3242103">
                <a:moveTo>
                  <a:pt x="0" y="0"/>
                </a:moveTo>
                <a:lnTo>
                  <a:pt x="7106428" y="0"/>
                </a:lnTo>
                <a:lnTo>
                  <a:pt x="7106428" y="3242103"/>
                </a:lnTo>
                <a:lnTo>
                  <a:pt x="0" y="3242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29427" y="449553"/>
            <a:ext cx="7620000" cy="861059"/>
          </a:xfrm>
          <a:prstGeom prst="rect">
            <a:avLst/>
          </a:prstGeom>
        </p:spPr>
        <p:txBody>
          <a:bodyPr lIns="0" tIns="0" rIns="0" bIns="0" rtlCol="0" anchor="t">
            <a:spAutoFit/>
          </a:bodyPr>
          <a:lstStyle/>
          <a:p>
            <a:pPr marL="0" marR="0" lvl="0" indent="0" algn="ctr" defTabSz="914400" rtl="0" eaLnBrk="1" fontAlgn="auto" latinLnBrk="0" hangingPunct="1">
              <a:lnSpc>
                <a:spcPts val="6719"/>
              </a:lnSpc>
              <a:spcBef>
                <a:spcPts val="0"/>
              </a:spcBef>
              <a:spcAft>
                <a:spcPts val="0"/>
              </a:spcAft>
              <a:buClrTx/>
              <a:buSzTx/>
              <a:buFontTx/>
              <a:buNone/>
              <a:tabLst/>
              <a:defRPr/>
            </a:pPr>
            <a:r>
              <a:rPr kumimoji="0" lang="en-US" sz="5999" b="1" i="0" u="none" strike="noStrike" kern="1200" cap="none" spc="0" normalizeH="0" baseline="0" noProof="0" dirty="0">
                <a:ln>
                  <a:noFill/>
                </a:ln>
                <a:solidFill>
                  <a:srgbClr val="3F72B6"/>
                </a:solidFill>
                <a:effectLst/>
                <a:uLnTx/>
                <a:uFillTx/>
                <a:ea typeface="+mn-ea"/>
                <a:cs typeface="+mn-cs"/>
              </a:rPr>
              <a:t>Spécification</a:t>
            </a:r>
            <a:r>
              <a:rPr kumimoji="0" lang="en-US" sz="5999" b="0" i="0" u="none" strike="noStrike" kern="1200" cap="none" spc="0" normalizeH="0" baseline="0" noProof="0" dirty="0">
                <a:ln>
                  <a:noFill/>
                </a:ln>
                <a:solidFill>
                  <a:srgbClr val="3F72B6"/>
                </a:solidFill>
                <a:effectLst/>
                <a:uLnTx/>
                <a:uFillTx/>
                <a:latin typeface="Montserrat Bold"/>
                <a:ea typeface="+mn-ea"/>
                <a:cs typeface="+mn-cs"/>
              </a:rPr>
              <a:t> </a:t>
            </a:r>
          </a:p>
        </p:txBody>
      </p:sp>
      <p:sp>
        <p:nvSpPr>
          <p:cNvPr id="5" name="TextBox 5"/>
          <p:cNvSpPr txBox="1"/>
          <p:nvPr/>
        </p:nvSpPr>
        <p:spPr>
          <a:xfrm>
            <a:off x="990600" y="2743879"/>
            <a:ext cx="15925800" cy="3077766"/>
          </a:xfrm>
          <a:prstGeom prst="rect">
            <a:avLst/>
          </a:prstGeom>
        </p:spPr>
        <p:txBody>
          <a:bodyPr wrap="square" lIns="0" tIns="0" rIns="0" bIns="0" rtlCol="0" anchor="t">
            <a:spAutoFit/>
          </a:bodyPr>
          <a:lstStyle/>
          <a:p>
            <a:pPr marL="0" marR="0" lvl="0" indent="0" algn="l" defTabSz="914400" rtl="0" eaLnBrk="1" fontAlgn="auto" latinLnBrk="0" hangingPunct="1">
              <a:lnSpc>
                <a:spcPts val="4759"/>
              </a:lnSpc>
              <a:spcBef>
                <a:spcPts val="0"/>
              </a:spcBef>
              <a:spcAft>
                <a:spcPts val="0"/>
              </a:spcAft>
              <a:buClrTx/>
              <a:buSzTx/>
              <a:buFontTx/>
              <a:buNone/>
              <a:tabLst/>
              <a:defRPr/>
            </a:pPr>
            <a:r>
              <a:rPr lang="fr-FR" sz="2800" dirty="0"/>
              <a:t>La régression logistique modélise la probabilité qu'une observation appartienne à la classe positive comme une transformation logistique d'une combinaison linéaire des variables. Elle permet de  modéliser un problème de classification binaire . Les données sont considérées comme  n points (observations) en p dimensions, représentés par la matrice X ∈ </a:t>
            </a:r>
            <a:r>
              <a:rPr lang="fr-FR" sz="2800" dirty="0" err="1"/>
              <a:t>ℝ_n×p</a:t>
            </a:r>
            <a:r>
              <a:rPr lang="fr-FR" sz="2800" dirty="0"/>
              <a:t>. Leurs étiquettes, représentées par un vecteur y ∈ {0,1}, représentent l'appartenance (1) ou non (0) à une classe. </a:t>
            </a:r>
            <a:endParaRPr kumimoji="0" lang="en-US" sz="2800" b="0" i="0" u="none" strike="noStrike" kern="1200" cap="none" spc="0" normalizeH="0" baseline="0" noProof="0" dirty="0">
              <a:ln>
                <a:noFill/>
              </a:ln>
              <a:solidFill>
                <a:srgbClr val="3F72B6"/>
              </a:solidFill>
              <a:effectLst/>
              <a:uLnTx/>
              <a:uFillTx/>
              <a:latin typeface="Open Sans"/>
              <a:ea typeface="+mn-ea"/>
              <a:cs typeface="+mn-cs"/>
            </a:endParaRPr>
          </a:p>
        </p:txBody>
      </p:sp>
      <p:pic>
        <p:nvPicPr>
          <p:cNvPr id="7" name="Image 6">
            <a:extLst>
              <a:ext uri="{FF2B5EF4-FFF2-40B4-BE49-F238E27FC236}">
                <a16:creationId xmlns:a16="http://schemas.microsoft.com/office/drawing/2014/main" id="{C052B55D-3BF6-4F00-B10F-A8D83428AF50}"/>
              </a:ext>
            </a:extLst>
          </p:cNvPr>
          <p:cNvPicPr>
            <a:picLocks noChangeAspect="1"/>
          </p:cNvPicPr>
          <p:nvPr/>
        </p:nvPicPr>
        <p:blipFill>
          <a:blip r:embed="rId4"/>
          <a:stretch>
            <a:fillRect/>
          </a:stretch>
        </p:blipFill>
        <p:spPr>
          <a:xfrm>
            <a:off x="16312362" y="186426"/>
            <a:ext cx="1809750" cy="1905000"/>
          </a:xfrm>
          <a:prstGeom prst="rect">
            <a:avLst/>
          </a:prstGeom>
        </p:spPr>
      </p:pic>
      <p:sp>
        <p:nvSpPr>
          <p:cNvPr id="10" name="TextBox 4">
            <a:extLst>
              <a:ext uri="{FF2B5EF4-FFF2-40B4-BE49-F238E27FC236}">
                <a16:creationId xmlns:a16="http://schemas.microsoft.com/office/drawing/2014/main" id="{3D2ABAE7-E023-4662-8EE3-A96DE688030A}"/>
              </a:ext>
            </a:extLst>
          </p:cNvPr>
          <p:cNvSpPr txBox="1"/>
          <p:nvPr/>
        </p:nvSpPr>
        <p:spPr>
          <a:xfrm>
            <a:off x="-152400" y="1750787"/>
            <a:ext cx="7620000" cy="1592359"/>
          </a:xfrm>
          <a:prstGeom prst="rect">
            <a:avLst/>
          </a:prstGeom>
        </p:spPr>
        <p:txBody>
          <a:bodyPr lIns="0" tIns="0" rIns="0" bIns="0" rtlCol="0" anchor="t">
            <a:spAutoFit/>
          </a:bodyPr>
          <a:lstStyle/>
          <a:p>
            <a:pPr marL="0" marR="0" lvl="0" indent="0" algn="ctr" defTabSz="914400" rtl="0" eaLnBrk="1" fontAlgn="auto" latinLnBrk="0" hangingPunct="1">
              <a:lnSpc>
                <a:spcPts val="6719"/>
              </a:lnSpc>
              <a:spcBef>
                <a:spcPts val="0"/>
              </a:spcBef>
              <a:spcAft>
                <a:spcPts val="0"/>
              </a:spcAft>
              <a:buClrTx/>
              <a:buSzTx/>
              <a:buFontTx/>
              <a:buNone/>
              <a:tabLst/>
              <a:defRPr/>
            </a:pPr>
            <a:r>
              <a:rPr lang="fr-FR" sz="2800" b="1" dirty="0">
                <a:solidFill>
                  <a:srgbClr val="3F72B6"/>
                </a:solidFill>
              </a:rPr>
              <a:t>R</a:t>
            </a:r>
            <a:r>
              <a:rPr kumimoji="0" lang="fr-FR" sz="2800" b="1" i="0" u="none" strike="noStrike" kern="1200" cap="none" spc="0" normalizeH="0" baseline="0" dirty="0">
                <a:ln>
                  <a:noFill/>
                </a:ln>
                <a:solidFill>
                  <a:srgbClr val="3F72B6"/>
                </a:solidFill>
                <a:effectLst/>
                <a:uLnTx/>
                <a:uFillTx/>
                <a:ea typeface="+mn-ea"/>
                <a:cs typeface="+mn-cs"/>
              </a:rPr>
              <a:t>égression</a:t>
            </a:r>
            <a:r>
              <a:rPr kumimoji="0" lang="en-US" sz="2800" b="1" i="0" u="none" strike="noStrike" kern="1200" cap="none" spc="0" normalizeH="0" baseline="0" noProof="0" dirty="0">
                <a:ln>
                  <a:noFill/>
                </a:ln>
                <a:solidFill>
                  <a:srgbClr val="3F72B6"/>
                </a:solidFill>
                <a:effectLst/>
                <a:uLnTx/>
                <a:uFillTx/>
                <a:ea typeface="+mn-ea"/>
                <a:cs typeface="+mn-cs"/>
              </a:rPr>
              <a:t> </a:t>
            </a:r>
            <a:r>
              <a:rPr kumimoji="0" lang="fr-FR" sz="2800" b="1" i="0" u="none" strike="noStrike" kern="1200" cap="none" spc="0" normalizeH="0" baseline="0" dirty="0">
                <a:ln>
                  <a:noFill/>
                </a:ln>
                <a:solidFill>
                  <a:srgbClr val="3F72B6"/>
                </a:solidFill>
                <a:effectLst/>
                <a:uLnTx/>
                <a:uFillTx/>
                <a:ea typeface="+mn-ea"/>
                <a:cs typeface="+mn-cs"/>
              </a:rPr>
              <a:t>Logistique</a:t>
            </a:r>
          </a:p>
          <a:p>
            <a:pPr marL="0" marR="0" lvl="0" indent="0" algn="ctr" defTabSz="914400" rtl="0" eaLnBrk="1" fontAlgn="auto" latinLnBrk="0" hangingPunct="1">
              <a:lnSpc>
                <a:spcPts val="6719"/>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F72B6"/>
                </a:solidFill>
                <a:effectLst/>
                <a:uLnTx/>
                <a:uFillTx/>
                <a:latin typeface="Montserrat Bold"/>
                <a:ea typeface="+mn-ea"/>
                <a:cs typeface="+mn-cs"/>
              </a:rPr>
              <a:t>  </a:t>
            </a:r>
          </a:p>
        </p:txBody>
      </p:sp>
      <p:sp>
        <p:nvSpPr>
          <p:cNvPr id="8" name="Organigramme : Connecteur 7">
            <a:extLst>
              <a:ext uri="{FF2B5EF4-FFF2-40B4-BE49-F238E27FC236}">
                <a16:creationId xmlns:a16="http://schemas.microsoft.com/office/drawing/2014/main" id="{DE9AFD9D-38BB-485A-927A-676EBFD3F99C}"/>
              </a:ext>
            </a:extLst>
          </p:cNvPr>
          <p:cNvSpPr/>
          <p:nvPr/>
        </p:nvSpPr>
        <p:spPr>
          <a:xfrm>
            <a:off x="990600" y="2081035"/>
            <a:ext cx="304800" cy="366575"/>
          </a:xfrm>
          <a:prstGeom prst="flowChartConnector">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B27C10AC-EAAB-47CE-ADE3-25CDDA5DC120}"/>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2895600" y="6055974"/>
            <a:ext cx="9906000" cy="1730240"/>
          </a:xfrm>
          <a:prstGeom prst="rect">
            <a:avLst/>
          </a:prstGeom>
        </p:spPr>
      </p:pic>
      <p:sp>
        <p:nvSpPr>
          <p:cNvPr id="14" name="TextBox 5">
            <a:extLst>
              <a:ext uri="{FF2B5EF4-FFF2-40B4-BE49-F238E27FC236}">
                <a16:creationId xmlns:a16="http://schemas.microsoft.com/office/drawing/2014/main" id="{2B64F62A-46EF-420D-9489-2C559E777D7C}"/>
              </a:ext>
            </a:extLst>
          </p:cNvPr>
          <p:cNvSpPr txBox="1"/>
          <p:nvPr/>
        </p:nvSpPr>
        <p:spPr>
          <a:xfrm>
            <a:off x="685800" y="7730537"/>
            <a:ext cx="16611600" cy="1231106"/>
          </a:xfrm>
          <a:prstGeom prst="rect">
            <a:avLst/>
          </a:prstGeom>
        </p:spPr>
        <p:txBody>
          <a:bodyPr wrap="square" lIns="0" tIns="0" rIns="0" bIns="0" rtlCol="0" anchor="t">
            <a:spAutoFit/>
          </a:bodyPr>
          <a:lstStyle/>
          <a:p>
            <a:pPr marL="0" marR="0" lvl="0" indent="0" algn="l" defTabSz="914400" rtl="0" eaLnBrk="1" fontAlgn="auto" latinLnBrk="0" hangingPunct="1">
              <a:lnSpc>
                <a:spcPts val="4759"/>
              </a:lnSpc>
              <a:spcBef>
                <a:spcPts val="0"/>
              </a:spcBef>
              <a:spcAft>
                <a:spcPts val="0"/>
              </a:spcAft>
              <a:buClrTx/>
              <a:buSzTx/>
              <a:buFontTx/>
              <a:buNone/>
              <a:tabLst/>
              <a:defRPr/>
            </a:pPr>
            <a:r>
              <a:rPr lang="fr-FR" sz="2800" dirty="0"/>
              <a:t>Les coefficients s'apprennent par maximisation de vraisemblance. Les coefficients peuvent être contrôlés avec régularisation ℓ2 pour éviter le sur-apprentissage et avec régularisation ℓ1 pour obtenir un modèle parcimonieux.</a:t>
            </a:r>
            <a:endParaRPr kumimoji="0" lang="en-US" sz="2800" b="0" i="0" u="none" strike="noStrike" kern="1200" cap="none" spc="0" normalizeH="0" baseline="0" noProof="0" dirty="0">
              <a:ln>
                <a:noFill/>
              </a:ln>
              <a:solidFill>
                <a:srgbClr val="3F72B6"/>
              </a:solidFill>
              <a:effectLst/>
              <a:uLnTx/>
              <a:uFillTx/>
              <a:latin typeface="Open Sans"/>
              <a:ea typeface="+mn-ea"/>
              <a:cs typeface="+mn-cs"/>
            </a:endParaRPr>
          </a:p>
        </p:txBody>
      </p:sp>
      <p:sp>
        <p:nvSpPr>
          <p:cNvPr id="11" name="TextBox 4">
            <a:extLst>
              <a:ext uri="{FF2B5EF4-FFF2-40B4-BE49-F238E27FC236}">
                <a16:creationId xmlns:a16="http://schemas.microsoft.com/office/drawing/2014/main" id="{33C37B7A-17D1-4A8F-A383-BF91E0E3AC1C}"/>
              </a:ext>
            </a:extLst>
          </p:cNvPr>
          <p:cNvSpPr txBox="1"/>
          <p:nvPr/>
        </p:nvSpPr>
        <p:spPr>
          <a:xfrm>
            <a:off x="7162800" y="530512"/>
            <a:ext cx="8714509" cy="752770"/>
          </a:xfrm>
          <a:prstGeom prst="rect">
            <a:avLst/>
          </a:prstGeom>
        </p:spPr>
        <p:txBody>
          <a:bodyPr wrap="square" lIns="0" tIns="0" rIns="0" bIns="0" rtlCol="0" anchor="t">
            <a:spAutoFit/>
          </a:bodyPr>
          <a:lstStyle/>
          <a:p>
            <a:pPr marL="0" marR="0" lvl="0" indent="0" algn="ctr" defTabSz="914400" rtl="0" eaLnBrk="1" fontAlgn="auto" latinLnBrk="0" hangingPunct="1">
              <a:lnSpc>
                <a:spcPts val="6719"/>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3F72B6"/>
                </a:solidFill>
                <a:effectLst/>
                <a:uLnTx/>
                <a:uFillTx/>
                <a:ea typeface="+mn-ea"/>
                <a:cs typeface="+mn-cs"/>
              </a:rPr>
              <a:t>Modèle Paramétrique  </a:t>
            </a:r>
          </a:p>
        </p:txBody>
      </p:sp>
    </p:spTree>
    <p:extLst>
      <p:ext uri="{BB962C8B-B14F-4D97-AF65-F5344CB8AC3E}">
        <p14:creationId xmlns:p14="http://schemas.microsoft.com/office/powerpoint/2010/main" val="1267961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4"/>
          <p:cNvSpPr txBox="1"/>
          <p:nvPr/>
        </p:nvSpPr>
        <p:spPr>
          <a:xfrm>
            <a:off x="17040249" y="9756873"/>
            <a:ext cx="937277" cy="271675"/>
          </a:xfrm>
          <a:prstGeom prst="rect">
            <a:avLst/>
          </a:prstGeom>
        </p:spPr>
        <p:txBody>
          <a:bodyPr lIns="0" tIns="0" rIns="0" bIns="0" rtlCol="0" anchor="t">
            <a:spAutoFit/>
          </a:bodyPr>
          <a:lstStyle/>
          <a:p>
            <a:pPr marL="0" marR="0" lvl="0" indent="0" algn="r" defTabSz="914400" rtl="0" eaLnBrk="1" fontAlgn="auto" latinLnBrk="0" hangingPunct="1">
              <a:lnSpc>
                <a:spcPts val="2357"/>
              </a:lnSpc>
              <a:spcBef>
                <a:spcPts val="0"/>
              </a:spcBef>
              <a:spcAft>
                <a:spcPts val="0"/>
              </a:spcAft>
              <a:buClrTx/>
              <a:buSzTx/>
              <a:buFontTx/>
              <a:buNone/>
              <a:tabLst/>
              <a:defRPr/>
            </a:pPr>
            <a:r>
              <a:rPr kumimoji="0" lang="en-US" sz="1309" b="0" i="0" u="none" strike="noStrike" kern="1200" cap="none" spc="12" normalizeH="0" baseline="0" noProof="0">
                <a:ln>
                  <a:noFill/>
                </a:ln>
                <a:solidFill>
                  <a:srgbClr val="002250"/>
                </a:solidFill>
                <a:effectLst/>
                <a:uLnTx/>
                <a:uFillTx/>
                <a:latin typeface="Gotham Bold"/>
                <a:ea typeface="+mn-ea"/>
                <a:cs typeface="+mn-cs"/>
              </a:rPr>
              <a:t>7</a:t>
            </a:r>
          </a:p>
        </p:txBody>
      </p:sp>
      <p:grpSp>
        <p:nvGrpSpPr>
          <p:cNvPr id="35" name="Group 35"/>
          <p:cNvGrpSpPr/>
          <p:nvPr/>
        </p:nvGrpSpPr>
        <p:grpSpPr>
          <a:xfrm>
            <a:off x="0" y="0"/>
            <a:ext cx="12420600" cy="1312616"/>
            <a:chOff x="0" y="0"/>
            <a:chExt cx="1782597" cy="345710"/>
          </a:xfrm>
        </p:grpSpPr>
        <p:sp>
          <p:nvSpPr>
            <p:cNvPr id="36" name="Freeform 36"/>
            <p:cNvSpPr/>
            <p:nvPr/>
          </p:nvSpPr>
          <p:spPr>
            <a:xfrm>
              <a:off x="0" y="0"/>
              <a:ext cx="1782597" cy="345710"/>
            </a:xfrm>
            <a:custGeom>
              <a:avLst/>
              <a:gdLst/>
              <a:ahLst/>
              <a:cxnLst/>
              <a:rect l="l" t="t" r="r" b="b"/>
              <a:pathLst>
                <a:path w="1782597" h="345710">
                  <a:moveTo>
                    <a:pt x="0" y="0"/>
                  </a:moveTo>
                  <a:lnTo>
                    <a:pt x="1782597" y="0"/>
                  </a:lnTo>
                  <a:lnTo>
                    <a:pt x="1782597" y="345710"/>
                  </a:lnTo>
                  <a:lnTo>
                    <a:pt x="0" y="345710"/>
                  </a:lnTo>
                  <a:close/>
                </a:path>
              </a:pathLst>
            </a:custGeom>
            <a:solidFill>
              <a:srgbClr val="002250"/>
            </a:solidFill>
          </p:spPr>
        </p:sp>
        <p:sp>
          <p:nvSpPr>
            <p:cNvPr id="37" name="TextBox 37"/>
            <p:cNvSpPr txBox="1"/>
            <p:nvPr/>
          </p:nvSpPr>
          <p:spPr>
            <a:xfrm>
              <a:off x="0" y="-38100"/>
              <a:ext cx="1782597" cy="38381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41" name="Image 40">
            <a:extLst>
              <a:ext uri="{FF2B5EF4-FFF2-40B4-BE49-F238E27FC236}">
                <a16:creationId xmlns:a16="http://schemas.microsoft.com/office/drawing/2014/main" id="{880DF62A-F456-4EFE-94DD-5EA9350E9B7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2409374" y="-87316"/>
            <a:ext cx="5867400" cy="1457278"/>
          </a:xfrm>
          <a:prstGeom prst="rect">
            <a:avLst/>
          </a:prstGeom>
          <a:ln>
            <a:noFill/>
          </a:ln>
          <a:effectLst>
            <a:softEdge rad="112500"/>
          </a:effectLst>
        </p:spPr>
      </p:pic>
      <p:sp>
        <p:nvSpPr>
          <p:cNvPr id="42" name="TextBox 16">
            <a:extLst>
              <a:ext uri="{FF2B5EF4-FFF2-40B4-BE49-F238E27FC236}">
                <a16:creationId xmlns:a16="http://schemas.microsoft.com/office/drawing/2014/main" id="{2FC57F3E-BDF1-46E4-9EA6-DCEA4D50AA2C}"/>
              </a:ext>
            </a:extLst>
          </p:cNvPr>
          <p:cNvSpPr txBox="1"/>
          <p:nvPr/>
        </p:nvSpPr>
        <p:spPr>
          <a:xfrm>
            <a:off x="45862" y="74435"/>
            <a:ext cx="10317338" cy="990720"/>
          </a:xfrm>
          <a:prstGeom prst="rect">
            <a:avLst/>
          </a:prstGeom>
        </p:spPr>
        <p:txBody>
          <a:bodyPr wrap="square" lIns="0" tIns="0" rIns="0" bIns="0" rtlCol="0" anchor="t">
            <a:spAutoFit/>
          </a:bodyPr>
          <a:lstStyle/>
          <a:p>
            <a:pPr algn="ctr">
              <a:lnSpc>
                <a:spcPts val="8400"/>
              </a:lnSpc>
            </a:pPr>
            <a:r>
              <a:rPr lang="fr-FR" sz="5400" spc="400" dirty="0">
                <a:solidFill>
                  <a:schemeClr val="tx2">
                    <a:lumMod val="40000"/>
                    <a:lumOff val="60000"/>
                  </a:schemeClr>
                </a:solidFill>
              </a:rPr>
              <a:t>Présentation des résultats</a:t>
            </a:r>
            <a:endParaRPr lang="en-US" sz="5400" spc="400" dirty="0">
              <a:solidFill>
                <a:schemeClr val="tx2">
                  <a:lumMod val="40000"/>
                  <a:lumOff val="60000"/>
                </a:schemeClr>
              </a:solidFill>
            </a:endParaRPr>
          </a:p>
        </p:txBody>
      </p:sp>
      <p:sp>
        <p:nvSpPr>
          <p:cNvPr id="8" name="TextBox 4">
            <a:extLst>
              <a:ext uri="{FF2B5EF4-FFF2-40B4-BE49-F238E27FC236}">
                <a16:creationId xmlns:a16="http://schemas.microsoft.com/office/drawing/2014/main" id="{0CDB5DED-08B0-46DD-903F-31C6273B0245}"/>
              </a:ext>
            </a:extLst>
          </p:cNvPr>
          <p:cNvSpPr txBox="1"/>
          <p:nvPr/>
        </p:nvSpPr>
        <p:spPr>
          <a:xfrm>
            <a:off x="172262" y="1457277"/>
            <a:ext cx="7456420" cy="775853"/>
          </a:xfrm>
          <a:prstGeom prst="rect">
            <a:avLst/>
          </a:prstGeom>
        </p:spPr>
        <p:txBody>
          <a:bodyPr wrap="square" lIns="0" tIns="0" rIns="0" bIns="0" rtlCol="0" anchor="t">
            <a:spAutoFit/>
          </a:bodyPr>
          <a:lstStyle/>
          <a:p>
            <a:pPr marL="0" marR="0" lvl="0" indent="0" algn="ctr" defTabSz="914400" rtl="0" eaLnBrk="1" fontAlgn="auto" latinLnBrk="0" hangingPunct="1">
              <a:lnSpc>
                <a:spcPts val="6719"/>
              </a:lnSpc>
              <a:spcBef>
                <a:spcPts val="0"/>
              </a:spcBef>
              <a:spcAft>
                <a:spcPts val="0"/>
              </a:spcAft>
              <a:buClrTx/>
              <a:buSzTx/>
              <a:buFontTx/>
              <a:buNone/>
              <a:tabLst/>
              <a:defRPr/>
            </a:pPr>
            <a:r>
              <a:rPr lang="fr-FR" sz="4000" b="1" dirty="0">
                <a:solidFill>
                  <a:srgbClr val="3F72B6"/>
                </a:solidFill>
              </a:rPr>
              <a:t>R. Logistique Optimisé selon AUC</a:t>
            </a:r>
            <a:endParaRPr kumimoji="0" lang="en-US" sz="4000" b="0" i="0" u="none" strike="noStrike" kern="1200" cap="none" spc="0" normalizeH="0" baseline="0" noProof="0" dirty="0">
              <a:ln>
                <a:noFill/>
              </a:ln>
              <a:solidFill>
                <a:srgbClr val="3F72B6"/>
              </a:solidFill>
              <a:effectLst/>
              <a:uLnTx/>
              <a:uFillTx/>
              <a:latin typeface="Montserrat Bold"/>
              <a:ea typeface="+mn-ea"/>
              <a:cs typeface="+mn-cs"/>
            </a:endParaRPr>
          </a:p>
        </p:txBody>
      </p:sp>
      <p:sp>
        <p:nvSpPr>
          <p:cNvPr id="9" name="TextBox 4">
            <a:extLst>
              <a:ext uri="{FF2B5EF4-FFF2-40B4-BE49-F238E27FC236}">
                <a16:creationId xmlns:a16="http://schemas.microsoft.com/office/drawing/2014/main" id="{0CDB5DED-08B0-46DD-903F-31C6273B0245}"/>
              </a:ext>
            </a:extLst>
          </p:cNvPr>
          <p:cNvSpPr txBox="1"/>
          <p:nvPr/>
        </p:nvSpPr>
        <p:spPr>
          <a:xfrm>
            <a:off x="9082243" y="1401935"/>
            <a:ext cx="9126887" cy="859210"/>
          </a:xfrm>
          <a:prstGeom prst="rect">
            <a:avLst/>
          </a:prstGeom>
        </p:spPr>
        <p:txBody>
          <a:bodyPr wrap="square" lIns="0" tIns="0" rIns="0" bIns="0" rtlCol="0" anchor="t">
            <a:spAutoFit/>
          </a:bodyPr>
          <a:lstStyle/>
          <a:p>
            <a:pPr lvl="0" algn="ctr">
              <a:lnSpc>
                <a:spcPts val="6719"/>
              </a:lnSpc>
              <a:defRPr/>
            </a:pPr>
            <a:r>
              <a:rPr lang="fr-FR" sz="4000" b="1" dirty="0">
                <a:solidFill>
                  <a:srgbClr val="3F72B6"/>
                </a:solidFill>
              </a:rPr>
              <a:t>R. Logistique optimisé selon f2_weighted</a:t>
            </a:r>
            <a:endParaRPr kumimoji="0" lang="en-US" sz="4000" b="0" i="0" u="none" strike="noStrike" kern="1200" cap="none" spc="0" normalizeH="0" baseline="0" noProof="0" dirty="0">
              <a:ln>
                <a:noFill/>
              </a:ln>
              <a:solidFill>
                <a:srgbClr val="3F72B6"/>
              </a:solidFill>
              <a:effectLst/>
              <a:uLnTx/>
              <a:uFillTx/>
              <a:latin typeface="Montserrat Bold"/>
              <a:ea typeface="+mn-ea"/>
              <a:cs typeface="+mn-cs"/>
            </a:endParaRPr>
          </a:p>
        </p:txBody>
      </p:sp>
      <p:cxnSp>
        <p:nvCxnSpPr>
          <p:cNvPr id="3" name="Connecteur droit 2"/>
          <p:cNvCxnSpPr/>
          <p:nvPr/>
        </p:nvCxnSpPr>
        <p:spPr>
          <a:xfrm>
            <a:off x="9067800" y="1762730"/>
            <a:ext cx="0" cy="812998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174685" y="2588557"/>
            <a:ext cx="3733800" cy="584775"/>
          </a:xfrm>
          <a:prstGeom prst="rect">
            <a:avLst/>
          </a:prstGeom>
          <a:noFill/>
        </p:spPr>
        <p:txBody>
          <a:bodyPr wrap="square" rtlCol="0">
            <a:spAutoFit/>
          </a:bodyPr>
          <a:lstStyle/>
          <a:p>
            <a:pPr algn="ctr"/>
            <a:r>
              <a:rPr lang="fr-FR" sz="3200" b="1" dirty="0">
                <a:solidFill>
                  <a:srgbClr val="1C5299"/>
                </a:solidFill>
                <a:latin typeface="Tw Cen MT" panose="020B0602020104020603" pitchFamily="34" charset="0"/>
              </a:rPr>
              <a:t>TRAIN</a:t>
            </a:r>
          </a:p>
        </p:txBody>
      </p:sp>
      <p:sp>
        <p:nvSpPr>
          <p:cNvPr id="15" name="ZoneTexte 14"/>
          <p:cNvSpPr txBox="1"/>
          <p:nvPr/>
        </p:nvSpPr>
        <p:spPr>
          <a:xfrm>
            <a:off x="14026686" y="2725425"/>
            <a:ext cx="3733800" cy="584775"/>
          </a:xfrm>
          <a:prstGeom prst="rect">
            <a:avLst/>
          </a:prstGeom>
          <a:noFill/>
        </p:spPr>
        <p:txBody>
          <a:bodyPr wrap="square" rtlCol="0">
            <a:spAutoFit/>
          </a:bodyPr>
          <a:lstStyle/>
          <a:p>
            <a:pPr algn="ctr"/>
            <a:r>
              <a:rPr lang="fr-FR" sz="3200" b="1" dirty="0">
                <a:solidFill>
                  <a:srgbClr val="1C5299"/>
                </a:solidFill>
                <a:latin typeface="Tw Cen MT" panose="020B0602020104020603" pitchFamily="34" charset="0"/>
              </a:rPr>
              <a:t>TEST</a:t>
            </a:r>
          </a:p>
        </p:txBody>
      </p:sp>
      <p:grpSp>
        <p:nvGrpSpPr>
          <p:cNvPr id="2" name="Groupe 1">
            <a:extLst>
              <a:ext uri="{FF2B5EF4-FFF2-40B4-BE49-F238E27FC236}">
                <a16:creationId xmlns:a16="http://schemas.microsoft.com/office/drawing/2014/main" id="{7BC19A2E-3CED-4E36-A306-1F9F6810C209}"/>
              </a:ext>
            </a:extLst>
          </p:cNvPr>
          <p:cNvGrpSpPr/>
          <p:nvPr/>
        </p:nvGrpSpPr>
        <p:grpSpPr>
          <a:xfrm>
            <a:off x="9107286" y="3234282"/>
            <a:ext cx="9147576" cy="6707662"/>
            <a:chOff x="9151310" y="3320886"/>
            <a:chExt cx="9147576" cy="6707662"/>
          </a:xfrm>
        </p:grpSpPr>
        <p:pic>
          <p:nvPicPr>
            <p:cNvPr id="4" name="Image 3"/>
            <p:cNvPicPr>
              <a:picLocks noChangeAspect="1"/>
            </p:cNvPicPr>
            <p:nvPr/>
          </p:nvPicPr>
          <p:blipFill>
            <a:blip r:embed="rId4"/>
            <a:stretch>
              <a:fillRect/>
            </a:stretch>
          </p:blipFill>
          <p:spPr>
            <a:xfrm>
              <a:off x="9151310" y="3359628"/>
              <a:ext cx="4495800" cy="3552774"/>
            </a:xfrm>
            <a:prstGeom prst="rect">
              <a:avLst/>
            </a:prstGeom>
          </p:spPr>
        </p:pic>
        <p:pic>
          <p:nvPicPr>
            <p:cNvPr id="5" name="Image 4"/>
            <p:cNvPicPr>
              <a:picLocks noChangeAspect="1"/>
            </p:cNvPicPr>
            <p:nvPr/>
          </p:nvPicPr>
          <p:blipFill>
            <a:blip r:embed="rId5"/>
            <a:stretch>
              <a:fillRect/>
            </a:stretch>
          </p:blipFill>
          <p:spPr>
            <a:xfrm>
              <a:off x="13803086" y="3320886"/>
              <a:ext cx="4495800" cy="3552774"/>
            </a:xfrm>
            <a:prstGeom prst="rect">
              <a:avLst/>
            </a:prstGeom>
          </p:spPr>
        </p:pic>
        <p:pic>
          <p:nvPicPr>
            <p:cNvPr id="7" name="Image 6"/>
            <p:cNvPicPr>
              <a:picLocks noChangeAspect="1"/>
            </p:cNvPicPr>
            <p:nvPr/>
          </p:nvPicPr>
          <p:blipFill>
            <a:blip r:embed="rId6"/>
            <a:stretch>
              <a:fillRect/>
            </a:stretch>
          </p:blipFill>
          <p:spPr>
            <a:xfrm>
              <a:off x="9262270" y="7106621"/>
              <a:ext cx="4354286" cy="2905598"/>
            </a:xfrm>
            <a:prstGeom prst="rect">
              <a:avLst/>
            </a:prstGeom>
            <a:ln>
              <a:solidFill>
                <a:srgbClr val="001C7F"/>
              </a:solidFill>
            </a:ln>
          </p:spPr>
        </p:pic>
        <p:pic>
          <p:nvPicPr>
            <p:cNvPr id="10" name="Image 9"/>
            <p:cNvPicPr>
              <a:picLocks noChangeAspect="1"/>
            </p:cNvPicPr>
            <p:nvPr/>
          </p:nvPicPr>
          <p:blipFill rotWithShape="1">
            <a:blip r:embed="rId7"/>
            <a:srcRect l="3501"/>
            <a:stretch/>
          </p:blipFill>
          <p:spPr>
            <a:xfrm>
              <a:off x="13792200" y="7106621"/>
              <a:ext cx="4360970" cy="2921927"/>
            </a:xfrm>
            <a:prstGeom prst="rect">
              <a:avLst/>
            </a:prstGeom>
            <a:ln>
              <a:solidFill>
                <a:srgbClr val="001C7F"/>
              </a:solidFill>
            </a:ln>
          </p:spPr>
        </p:pic>
      </p:grpSp>
      <p:sp>
        <p:nvSpPr>
          <p:cNvPr id="11" name="ZoneTexte 10"/>
          <p:cNvSpPr txBox="1"/>
          <p:nvPr/>
        </p:nvSpPr>
        <p:spPr>
          <a:xfrm>
            <a:off x="9416143" y="2040144"/>
            <a:ext cx="6858000" cy="584775"/>
          </a:xfrm>
          <a:prstGeom prst="rect">
            <a:avLst/>
          </a:prstGeom>
          <a:noFill/>
        </p:spPr>
        <p:txBody>
          <a:bodyPr wrap="square" rtlCol="0">
            <a:spAutoFit/>
          </a:bodyPr>
          <a:lstStyle/>
          <a:p>
            <a:r>
              <a:rPr lang="fr-FR" sz="3200" b="1" dirty="0">
                <a:solidFill>
                  <a:srgbClr val="002060"/>
                </a:solidFill>
              </a:rPr>
              <a:t>F2_weighted : 0.83</a:t>
            </a:r>
          </a:p>
        </p:txBody>
      </p:sp>
      <p:sp>
        <p:nvSpPr>
          <p:cNvPr id="19" name="ZoneTexte 18">
            <a:extLst>
              <a:ext uri="{FF2B5EF4-FFF2-40B4-BE49-F238E27FC236}">
                <a16:creationId xmlns:a16="http://schemas.microsoft.com/office/drawing/2014/main" id="{ACD518B0-4B9A-48DE-A053-7AC011AF47E4}"/>
              </a:ext>
            </a:extLst>
          </p:cNvPr>
          <p:cNvSpPr txBox="1"/>
          <p:nvPr/>
        </p:nvSpPr>
        <p:spPr>
          <a:xfrm>
            <a:off x="2420509" y="2085403"/>
            <a:ext cx="6858000" cy="584775"/>
          </a:xfrm>
          <a:prstGeom prst="rect">
            <a:avLst/>
          </a:prstGeom>
          <a:noFill/>
        </p:spPr>
        <p:txBody>
          <a:bodyPr wrap="square" rtlCol="0">
            <a:spAutoFit/>
          </a:bodyPr>
          <a:lstStyle/>
          <a:p>
            <a:r>
              <a:rPr lang="fr-FR" sz="3200" b="1" dirty="0">
                <a:solidFill>
                  <a:srgbClr val="002060"/>
                </a:solidFill>
              </a:rPr>
              <a:t>AUC: 0.8184</a:t>
            </a:r>
          </a:p>
        </p:txBody>
      </p:sp>
      <p:sp>
        <p:nvSpPr>
          <p:cNvPr id="22" name="ZoneTexte 21">
            <a:extLst>
              <a:ext uri="{FF2B5EF4-FFF2-40B4-BE49-F238E27FC236}">
                <a16:creationId xmlns:a16="http://schemas.microsoft.com/office/drawing/2014/main" id="{079BD071-552A-4D57-B99F-D7AB56E57E02}"/>
              </a:ext>
            </a:extLst>
          </p:cNvPr>
          <p:cNvSpPr txBox="1"/>
          <p:nvPr/>
        </p:nvSpPr>
        <p:spPr>
          <a:xfrm>
            <a:off x="9612528" y="2695945"/>
            <a:ext cx="3733800" cy="584775"/>
          </a:xfrm>
          <a:prstGeom prst="rect">
            <a:avLst/>
          </a:prstGeom>
          <a:noFill/>
        </p:spPr>
        <p:txBody>
          <a:bodyPr wrap="square" rtlCol="0">
            <a:spAutoFit/>
          </a:bodyPr>
          <a:lstStyle/>
          <a:p>
            <a:pPr algn="ctr"/>
            <a:r>
              <a:rPr lang="fr-FR" sz="3200" b="1" dirty="0">
                <a:solidFill>
                  <a:srgbClr val="1C5299"/>
                </a:solidFill>
                <a:latin typeface="Tw Cen MT" panose="020B0602020104020603" pitchFamily="34" charset="0"/>
              </a:rPr>
              <a:t>TRAIN</a:t>
            </a:r>
          </a:p>
        </p:txBody>
      </p:sp>
      <p:sp>
        <p:nvSpPr>
          <p:cNvPr id="23" name="ZoneTexte 22">
            <a:extLst>
              <a:ext uri="{FF2B5EF4-FFF2-40B4-BE49-F238E27FC236}">
                <a16:creationId xmlns:a16="http://schemas.microsoft.com/office/drawing/2014/main" id="{B7DBADF3-5A1D-4004-9AFD-1FAA728E3F60}"/>
              </a:ext>
            </a:extLst>
          </p:cNvPr>
          <p:cNvSpPr txBox="1"/>
          <p:nvPr/>
        </p:nvSpPr>
        <p:spPr>
          <a:xfrm>
            <a:off x="5410200" y="2664138"/>
            <a:ext cx="3733800" cy="584775"/>
          </a:xfrm>
          <a:prstGeom prst="rect">
            <a:avLst/>
          </a:prstGeom>
          <a:noFill/>
        </p:spPr>
        <p:txBody>
          <a:bodyPr wrap="square" rtlCol="0">
            <a:spAutoFit/>
          </a:bodyPr>
          <a:lstStyle/>
          <a:p>
            <a:pPr algn="ctr"/>
            <a:r>
              <a:rPr lang="fr-FR" sz="3200" b="1" dirty="0">
                <a:solidFill>
                  <a:srgbClr val="1C5299"/>
                </a:solidFill>
                <a:latin typeface="Tw Cen MT" panose="020B0602020104020603" pitchFamily="34" charset="0"/>
              </a:rPr>
              <a:t>TEST</a:t>
            </a:r>
          </a:p>
        </p:txBody>
      </p:sp>
      <p:grpSp>
        <p:nvGrpSpPr>
          <p:cNvPr id="25" name="Groupe 24">
            <a:extLst>
              <a:ext uri="{FF2B5EF4-FFF2-40B4-BE49-F238E27FC236}">
                <a16:creationId xmlns:a16="http://schemas.microsoft.com/office/drawing/2014/main" id="{20C42B5B-0780-4ADF-B3A2-FA667E19105D}"/>
              </a:ext>
            </a:extLst>
          </p:cNvPr>
          <p:cNvGrpSpPr/>
          <p:nvPr/>
        </p:nvGrpSpPr>
        <p:grpSpPr>
          <a:xfrm>
            <a:off x="265171" y="3231159"/>
            <a:ext cx="8591921" cy="6635489"/>
            <a:chOff x="265171" y="2975293"/>
            <a:chExt cx="8591921" cy="6635489"/>
          </a:xfrm>
        </p:grpSpPr>
        <p:pic>
          <p:nvPicPr>
            <p:cNvPr id="13" name="Image 12">
              <a:extLst>
                <a:ext uri="{FF2B5EF4-FFF2-40B4-BE49-F238E27FC236}">
                  <a16:creationId xmlns:a16="http://schemas.microsoft.com/office/drawing/2014/main" id="{81DFB32D-B16A-4599-8D60-A7EDAAB21E99}"/>
                </a:ext>
              </a:extLst>
            </p:cNvPr>
            <p:cNvPicPr>
              <a:picLocks noChangeAspect="1"/>
            </p:cNvPicPr>
            <p:nvPr/>
          </p:nvPicPr>
          <p:blipFill>
            <a:blip r:embed="rId8"/>
            <a:stretch>
              <a:fillRect/>
            </a:stretch>
          </p:blipFill>
          <p:spPr>
            <a:xfrm>
              <a:off x="275164" y="3017158"/>
              <a:ext cx="4564396" cy="3552774"/>
            </a:xfrm>
            <a:prstGeom prst="rect">
              <a:avLst/>
            </a:prstGeom>
          </p:spPr>
        </p:pic>
        <p:pic>
          <p:nvPicPr>
            <p:cNvPr id="16" name="Image 15">
              <a:extLst>
                <a:ext uri="{FF2B5EF4-FFF2-40B4-BE49-F238E27FC236}">
                  <a16:creationId xmlns:a16="http://schemas.microsoft.com/office/drawing/2014/main" id="{968832D0-97F1-47F9-966A-10040FE4344D}"/>
                </a:ext>
              </a:extLst>
            </p:cNvPr>
            <p:cNvPicPr>
              <a:picLocks noChangeAspect="1"/>
            </p:cNvPicPr>
            <p:nvPr/>
          </p:nvPicPr>
          <p:blipFill>
            <a:blip r:embed="rId9"/>
            <a:stretch>
              <a:fillRect/>
            </a:stretch>
          </p:blipFill>
          <p:spPr>
            <a:xfrm>
              <a:off x="265171" y="6852731"/>
              <a:ext cx="4258600" cy="2758051"/>
            </a:xfrm>
            <a:prstGeom prst="rect">
              <a:avLst/>
            </a:prstGeom>
            <a:ln>
              <a:solidFill>
                <a:srgbClr val="001C7F"/>
              </a:solidFill>
            </a:ln>
          </p:spPr>
        </p:pic>
        <p:pic>
          <p:nvPicPr>
            <p:cNvPr id="18" name="Image 17">
              <a:extLst>
                <a:ext uri="{FF2B5EF4-FFF2-40B4-BE49-F238E27FC236}">
                  <a16:creationId xmlns:a16="http://schemas.microsoft.com/office/drawing/2014/main" id="{D8A5E4AD-C14C-4036-9C08-834BD0E67A0B}"/>
                </a:ext>
              </a:extLst>
            </p:cNvPr>
            <p:cNvPicPr>
              <a:picLocks noChangeAspect="1"/>
            </p:cNvPicPr>
            <p:nvPr/>
          </p:nvPicPr>
          <p:blipFill>
            <a:blip r:embed="rId10"/>
            <a:stretch>
              <a:fillRect/>
            </a:stretch>
          </p:blipFill>
          <p:spPr>
            <a:xfrm>
              <a:off x="4940371" y="2975293"/>
              <a:ext cx="3916721" cy="3649506"/>
            </a:xfrm>
            <a:prstGeom prst="rect">
              <a:avLst/>
            </a:prstGeom>
          </p:spPr>
        </p:pic>
        <p:pic>
          <p:nvPicPr>
            <p:cNvPr id="21" name="Image 20">
              <a:extLst>
                <a:ext uri="{FF2B5EF4-FFF2-40B4-BE49-F238E27FC236}">
                  <a16:creationId xmlns:a16="http://schemas.microsoft.com/office/drawing/2014/main" id="{57D1D1A2-5883-434B-BDD6-2D416EF83BF8}"/>
                </a:ext>
              </a:extLst>
            </p:cNvPr>
            <p:cNvPicPr>
              <a:picLocks noChangeAspect="1"/>
            </p:cNvPicPr>
            <p:nvPr/>
          </p:nvPicPr>
          <p:blipFill>
            <a:blip r:embed="rId11"/>
            <a:stretch>
              <a:fillRect/>
            </a:stretch>
          </p:blipFill>
          <p:spPr>
            <a:xfrm>
              <a:off x="4734478" y="6852731"/>
              <a:ext cx="3899855" cy="2758051"/>
            </a:xfrm>
            <a:prstGeom prst="rect">
              <a:avLst/>
            </a:prstGeom>
            <a:ln>
              <a:solidFill>
                <a:srgbClr val="001C7F"/>
              </a:solidFill>
            </a:ln>
          </p:spPr>
        </p:pic>
      </p:grpSp>
    </p:spTree>
    <p:extLst>
      <p:ext uri="{BB962C8B-B14F-4D97-AF65-F5344CB8AC3E}">
        <p14:creationId xmlns:p14="http://schemas.microsoft.com/office/powerpoint/2010/main" val="4272720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8203" y="489189"/>
            <a:ext cx="9067803" cy="1299473"/>
          </a:xfrm>
          <a:custGeom>
            <a:avLst/>
            <a:gdLst/>
            <a:ahLst/>
            <a:cxnLst/>
            <a:rect l="l" t="t" r="r" b="b"/>
            <a:pathLst>
              <a:path w="7106427" h="3242103">
                <a:moveTo>
                  <a:pt x="0" y="0"/>
                </a:moveTo>
                <a:lnTo>
                  <a:pt x="7106428" y="0"/>
                </a:lnTo>
                <a:lnTo>
                  <a:pt x="7106428" y="3242103"/>
                </a:lnTo>
                <a:lnTo>
                  <a:pt x="0" y="3242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852058" y="599095"/>
            <a:ext cx="8714509" cy="827214"/>
          </a:xfrm>
          <a:prstGeom prst="rect">
            <a:avLst/>
          </a:prstGeom>
        </p:spPr>
        <p:txBody>
          <a:bodyPr wrap="square" lIns="0" tIns="0" rIns="0" bIns="0" rtlCol="0" anchor="t">
            <a:spAutoFit/>
          </a:bodyPr>
          <a:lstStyle/>
          <a:p>
            <a:pPr marL="0" marR="0" lvl="0" indent="0" algn="ctr" defTabSz="914400" rtl="0" eaLnBrk="1" fontAlgn="auto" latinLnBrk="0" hangingPunct="1">
              <a:lnSpc>
                <a:spcPts val="6719"/>
              </a:lnSpc>
              <a:spcBef>
                <a:spcPts val="0"/>
              </a:spcBef>
              <a:spcAft>
                <a:spcPts val="0"/>
              </a:spcAft>
              <a:buClrTx/>
              <a:buSzTx/>
              <a:buFontTx/>
              <a:buNone/>
              <a:tabLst/>
              <a:defRPr/>
            </a:pPr>
            <a:r>
              <a:rPr kumimoji="0" lang="en-US" sz="5400" b="1" i="0" u="none" strike="noStrike" kern="1200" cap="none" spc="0" normalizeH="0" baseline="0" noProof="0" dirty="0" err="1">
                <a:ln>
                  <a:noFill/>
                </a:ln>
                <a:solidFill>
                  <a:srgbClr val="3F72B6"/>
                </a:solidFill>
                <a:effectLst/>
                <a:uLnTx/>
                <a:uFillTx/>
                <a:ea typeface="+mn-ea"/>
                <a:cs typeface="+mn-cs"/>
              </a:rPr>
              <a:t>Méthodes</a:t>
            </a:r>
            <a:r>
              <a:rPr kumimoji="0" lang="en-US" sz="5400" b="1" i="0" u="none" strike="noStrike" kern="1200" cap="none" spc="0" normalizeH="0" baseline="0" noProof="0" dirty="0">
                <a:ln>
                  <a:noFill/>
                </a:ln>
                <a:solidFill>
                  <a:srgbClr val="3F72B6"/>
                </a:solidFill>
                <a:effectLst/>
                <a:uLnTx/>
                <a:uFillTx/>
                <a:ea typeface="+mn-ea"/>
                <a:cs typeface="+mn-cs"/>
              </a:rPr>
              <a:t> </a:t>
            </a:r>
            <a:r>
              <a:rPr lang="en-US" sz="5400" b="1" dirty="0" err="1">
                <a:solidFill>
                  <a:srgbClr val="3F72B6"/>
                </a:solidFill>
              </a:rPr>
              <a:t>Ensembliste</a:t>
            </a:r>
            <a:r>
              <a:rPr kumimoji="0" lang="en-US" sz="5400" b="1" i="0" u="none" strike="noStrike" kern="1200" cap="none" spc="0" normalizeH="0" baseline="0" noProof="0" dirty="0">
                <a:ln>
                  <a:noFill/>
                </a:ln>
                <a:solidFill>
                  <a:srgbClr val="3F72B6"/>
                </a:solidFill>
                <a:effectLst/>
                <a:uLnTx/>
                <a:uFillTx/>
                <a:ea typeface="+mn-ea"/>
                <a:cs typeface="+mn-cs"/>
              </a:rPr>
              <a:t>  </a:t>
            </a:r>
          </a:p>
        </p:txBody>
      </p:sp>
      <p:sp>
        <p:nvSpPr>
          <p:cNvPr id="9" name="TextBox 9"/>
          <p:cNvSpPr txBox="1"/>
          <p:nvPr/>
        </p:nvSpPr>
        <p:spPr>
          <a:xfrm>
            <a:off x="12632526" y="4874739"/>
            <a:ext cx="3679836" cy="1019177"/>
          </a:xfrm>
          <a:prstGeom prst="rect">
            <a:avLst/>
          </a:prstGeom>
        </p:spPr>
        <p:txBody>
          <a:bodyPr lIns="0" tIns="0" rIns="0" bIns="0" rtlCol="0" anchor="t">
            <a:spAutoFit/>
          </a:bodyPr>
          <a:lstStyle/>
          <a:p>
            <a:pPr marL="0" marR="0" lvl="0" indent="0" algn="ctr" defTabSz="914400" rtl="0" eaLnBrk="1" fontAlgn="auto" latinLnBrk="0" hangingPunct="1">
              <a:lnSpc>
                <a:spcPts val="8399"/>
              </a:lnSpc>
              <a:spcBef>
                <a:spcPts val="0"/>
              </a:spcBef>
              <a:spcAft>
                <a:spcPts val="0"/>
              </a:spcAft>
              <a:buClrTx/>
              <a:buSzTx/>
              <a:buFontTx/>
              <a:buNone/>
              <a:tabLst/>
              <a:defRPr/>
            </a:pPr>
            <a:r>
              <a:rPr kumimoji="0" lang="en-US" sz="5999" b="0" i="0" u="none" strike="noStrike" kern="1200" cap="none" spc="0" normalizeH="0" baseline="0" noProof="0">
                <a:ln>
                  <a:noFill/>
                </a:ln>
                <a:solidFill>
                  <a:srgbClr val="FFFFFF"/>
                </a:solidFill>
                <a:effectLst/>
                <a:uLnTx/>
                <a:uFillTx/>
                <a:latin typeface="DM Sans Bold"/>
                <a:ea typeface="+mn-ea"/>
                <a:cs typeface="+mn-cs"/>
              </a:rPr>
              <a:t>20K</a:t>
            </a:r>
          </a:p>
        </p:txBody>
      </p:sp>
      <p:pic>
        <p:nvPicPr>
          <p:cNvPr id="7" name="Image 6">
            <a:extLst>
              <a:ext uri="{FF2B5EF4-FFF2-40B4-BE49-F238E27FC236}">
                <a16:creationId xmlns:a16="http://schemas.microsoft.com/office/drawing/2014/main" id="{C052B55D-3BF6-4F00-B10F-A8D83428AF50}"/>
              </a:ext>
            </a:extLst>
          </p:cNvPr>
          <p:cNvPicPr>
            <a:picLocks noChangeAspect="1"/>
          </p:cNvPicPr>
          <p:nvPr/>
        </p:nvPicPr>
        <p:blipFill>
          <a:blip r:embed="rId4"/>
          <a:stretch>
            <a:fillRect/>
          </a:stretch>
        </p:blipFill>
        <p:spPr>
          <a:xfrm>
            <a:off x="16312362" y="186426"/>
            <a:ext cx="1809750" cy="1905000"/>
          </a:xfrm>
          <a:prstGeom prst="rect">
            <a:avLst/>
          </a:prstGeom>
        </p:spPr>
      </p:pic>
      <p:sp>
        <p:nvSpPr>
          <p:cNvPr id="3" name="ZoneTexte 2">
            <a:extLst>
              <a:ext uri="{FF2B5EF4-FFF2-40B4-BE49-F238E27FC236}">
                <a16:creationId xmlns:a16="http://schemas.microsoft.com/office/drawing/2014/main" id="{29090471-7099-4189-9FE3-1E8E3C2E6C26}"/>
              </a:ext>
            </a:extLst>
          </p:cNvPr>
          <p:cNvSpPr txBox="1"/>
          <p:nvPr/>
        </p:nvSpPr>
        <p:spPr>
          <a:xfrm>
            <a:off x="293180" y="2693811"/>
            <a:ext cx="10439400" cy="3108543"/>
          </a:xfrm>
          <a:prstGeom prst="rect">
            <a:avLst/>
          </a:prstGeom>
          <a:noFill/>
        </p:spPr>
        <p:txBody>
          <a:bodyPr wrap="square" rtlCol="0">
            <a:spAutoFit/>
          </a:bodyPr>
          <a:lstStyle/>
          <a:p>
            <a:pPr algn="just"/>
            <a:r>
              <a:rPr lang="fr-FR" sz="2800" dirty="0"/>
              <a:t>C'est une méthode non paramétrique dans laquelle le modèle mémorise les observations de l’ensemble d’apprentissage pour la classification(ou même régression) des données de l’ensemble de test. Toutefois ,avant qu'une classification puisse être effectuée, la distance doit être définie. Il existe  plusieurs distances: la distance euclidienne, la distance de Minkowski , la distance de Manhattan, la distance de Hamming …  Et la distance euclidienne est la plus couramment utilisée.</a:t>
            </a:r>
          </a:p>
        </p:txBody>
      </p:sp>
      <p:sp>
        <p:nvSpPr>
          <p:cNvPr id="10" name="TextBox 4">
            <a:extLst>
              <a:ext uri="{FF2B5EF4-FFF2-40B4-BE49-F238E27FC236}">
                <a16:creationId xmlns:a16="http://schemas.microsoft.com/office/drawing/2014/main" id="{0CDB5DED-08B0-46DD-903F-31C6273B0245}"/>
              </a:ext>
            </a:extLst>
          </p:cNvPr>
          <p:cNvSpPr txBox="1"/>
          <p:nvPr/>
        </p:nvSpPr>
        <p:spPr>
          <a:xfrm>
            <a:off x="145901" y="1898568"/>
            <a:ext cx="7456420" cy="777970"/>
          </a:xfrm>
          <a:prstGeom prst="rect">
            <a:avLst/>
          </a:prstGeom>
        </p:spPr>
        <p:txBody>
          <a:bodyPr wrap="square" lIns="0" tIns="0" rIns="0" bIns="0" rtlCol="0" anchor="t">
            <a:spAutoFit/>
          </a:bodyPr>
          <a:lstStyle/>
          <a:p>
            <a:pPr marL="0" marR="0" lvl="0" indent="0" algn="ctr" defTabSz="914400" rtl="0" eaLnBrk="1" fontAlgn="auto" latinLnBrk="0" hangingPunct="1">
              <a:lnSpc>
                <a:spcPts val="6719"/>
              </a:lnSpc>
              <a:spcBef>
                <a:spcPts val="0"/>
              </a:spcBef>
              <a:spcAft>
                <a:spcPts val="0"/>
              </a:spcAft>
              <a:buClrTx/>
              <a:buSzTx/>
              <a:buFontTx/>
              <a:buNone/>
              <a:tabLst/>
              <a:defRPr/>
            </a:pPr>
            <a:r>
              <a:rPr lang="fr-FR" sz="4000" b="1" dirty="0">
                <a:solidFill>
                  <a:srgbClr val="3F72B6"/>
                </a:solidFill>
              </a:rPr>
              <a:t>K plus proches voisins (KNN)</a:t>
            </a:r>
            <a:r>
              <a:rPr kumimoji="0" lang="en-US" sz="4000" b="0" i="0" u="none" strike="noStrike" kern="1200" cap="none" spc="0" normalizeH="0" baseline="0" noProof="0" dirty="0">
                <a:ln>
                  <a:noFill/>
                </a:ln>
                <a:solidFill>
                  <a:srgbClr val="3F72B6"/>
                </a:solidFill>
                <a:effectLst/>
                <a:uLnTx/>
                <a:uFillTx/>
                <a:latin typeface="Montserrat Bold"/>
                <a:ea typeface="+mn-ea"/>
                <a:cs typeface="+mn-cs"/>
              </a:rPr>
              <a:t>  </a:t>
            </a:r>
          </a:p>
        </p:txBody>
      </p:sp>
      <p:sp>
        <p:nvSpPr>
          <p:cNvPr id="11" name="ZoneTexte 10">
            <a:extLst>
              <a:ext uri="{FF2B5EF4-FFF2-40B4-BE49-F238E27FC236}">
                <a16:creationId xmlns:a16="http://schemas.microsoft.com/office/drawing/2014/main" id="{B17469EB-1F29-4045-8AAE-B5184A7EEE88}"/>
              </a:ext>
            </a:extLst>
          </p:cNvPr>
          <p:cNvSpPr txBox="1"/>
          <p:nvPr/>
        </p:nvSpPr>
        <p:spPr>
          <a:xfrm>
            <a:off x="9144000" y="7541584"/>
            <a:ext cx="8776260" cy="2246769"/>
          </a:xfrm>
          <a:prstGeom prst="rect">
            <a:avLst/>
          </a:prstGeom>
          <a:noFill/>
        </p:spPr>
        <p:txBody>
          <a:bodyPr wrap="square" rtlCol="0">
            <a:spAutoFit/>
          </a:bodyPr>
          <a:lstStyle/>
          <a:p>
            <a:pPr algn="just"/>
            <a:r>
              <a:rPr lang="fr-FR" sz="2800" dirty="0">
                <a:effectLst/>
              </a:rPr>
              <a:t>Le Random Forest combine plusieurs arbres de décision, formés aléatoirement sur des sous-ensembles de données et de caractéristiques, pour améliorer la robustesse du modèle par le vote majoritaire ou la moyenne.</a:t>
            </a:r>
            <a:endParaRPr lang="en-US" sz="2800" spc="300" dirty="0"/>
          </a:p>
          <a:p>
            <a:endParaRPr lang="fr-SN" sz="2800" dirty="0">
              <a:latin typeface="Calibri" panose="020F0502020204030204" pitchFamily="34" charset="0"/>
              <a:ea typeface="Calibri" panose="020F0502020204030204" pitchFamily="34" charset="0"/>
              <a:cs typeface="Calibri" panose="020F0502020204030204" pitchFamily="34" charset="0"/>
            </a:endParaRPr>
          </a:p>
        </p:txBody>
      </p:sp>
      <p:sp>
        <p:nvSpPr>
          <p:cNvPr id="12" name="TextBox 4">
            <a:extLst>
              <a:ext uri="{FF2B5EF4-FFF2-40B4-BE49-F238E27FC236}">
                <a16:creationId xmlns:a16="http://schemas.microsoft.com/office/drawing/2014/main" id="{36969CDB-1E9C-4283-BD05-5E3ADBAC068D}"/>
              </a:ext>
            </a:extLst>
          </p:cNvPr>
          <p:cNvSpPr txBox="1"/>
          <p:nvPr/>
        </p:nvSpPr>
        <p:spPr>
          <a:xfrm>
            <a:off x="8634028" y="6523430"/>
            <a:ext cx="5838416" cy="777970"/>
          </a:xfrm>
          <a:prstGeom prst="rect">
            <a:avLst/>
          </a:prstGeom>
        </p:spPr>
        <p:txBody>
          <a:bodyPr wrap="square" lIns="0" tIns="0" rIns="0" bIns="0" rtlCol="0" anchor="t">
            <a:spAutoFit/>
          </a:bodyPr>
          <a:lstStyle/>
          <a:p>
            <a:pPr marL="0" marR="0" lvl="0" indent="0" algn="ctr" defTabSz="914400" rtl="0" eaLnBrk="1" fontAlgn="auto" latinLnBrk="0" hangingPunct="1">
              <a:lnSpc>
                <a:spcPts val="6719"/>
              </a:lnSpc>
              <a:spcBef>
                <a:spcPts val="0"/>
              </a:spcBef>
              <a:spcAft>
                <a:spcPts val="0"/>
              </a:spcAft>
              <a:buClrTx/>
              <a:buSzTx/>
              <a:buFontTx/>
              <a:buNone/>
              <a:tabLst/>
              <a:defRPr/>
            </a:pPr>
            <a:r>
              <a:rPr lang="fr-FR" sz="4000" b="1" dirty="0">
                <a:solidFill>
                  <a:srgbClr val="3F72B6"/>
                </a:solidFill>
              </a:rPr>
              <a:t>Random </a:t>
            </a:r>
            <a:r>
              <a:rPr lang="fr-FR" sz="4000" b="1" dirty="0" err="1">
                <a:solidFill>
                  <a:srgbClr val="3F72B6"/>
                </a:solidFill>
              </a:rPr>
              <a:t>forest</a:t>
            </a:r>
            <a:r>
              <a:rPr lang="fr-FR" sz="4000" b="1" dirty="0">
                <a:solidFill>
                  <a:srgbClr val="3F72B6"/>
                </a:solidFill>
              </a:rPr>
              <a:t> </a:t>
            </a:r>
            <a:endParaRPr kumimoji="0" lang="en-US" sz="4000" b="0" i="0" u="none" strike="noStrike" kern="1200" cap="none" spc="0" normalizeH="0" baseline="0" noProof="0" dirty="0">
              <a:ln>
                <a:noFill/>
              </a:ln>
              <a:solidFill>
                <a:srgbClr val="3F72B6"/>
              </a:solidFill>
              <a:effectLst/>
              <a:uLnTx/>
              <a:uFillTx/>
              <a:latin typeface="Montserrat Bold"/>
              <a:ea typeface="+mn-ea"/>
              <a:cs typeface="+mn-cs"/>
            </a:endParaRPr>
          </a:p>
        </p:txBody>
      </p:sp>
      <p:pic>
        <p:nvPicPr>
          <p:cNvPr id="13" name="Image 12">
            <a:extLst>
              <a:ext uri="{FF2B5EF4-FFF2-40B4-BE49-F238E27FC236}">
                <a16:creationId xmlns:a16="http://schemas.microsoft.com/office/drawing/2014/main" id="{240892D0-0B27-4A5E-9E37-1247245FC46F}"/>
              </a:ext>
            </a:extLst>
          </p:cNvPr>
          <p:cNvPicPr>
            <a:picLocks noChangeAspect="1"/>
          </p:cNvPicPr>
          <p:nvPr/>
        </p:nvPicPr>
        <p:blipFill>
          <a:blip r:embed="rId5"/>
          <a:stretch>
            <a:fillRect/>
          </a:stretch>
        </p:blipFill>
        <p:spPr>
          <a:xfrm>
            <a:off x="1236004" y="6134100"/>
            <a:ext cx="7398024" cy="4039544"/>
          </a:xfrm>
          <a:prstGeom prst="rect">
            <a:avLst/>
          </a:prstGeom>
          <a:ln>
            <a:noFill/>
          </a:ln>
          <a:effectLst>
            <a:softEdge rad="112500"/>
          </a:effectLst>
        </p:spPr>
      </p:pic>
      <p:pic>
        <p:nvPicPr>
          <p:cNvPr id="8194" name="Picture 2" descr="Diagnostics | Free Full-Text | What Is Machine Learning, Artificial ...">
            <a:extLst>
              <a:ext uri="{FF2B5EF4-FFF2-40B4-BE49-F238E27FC236}">
                <a16:creationId xmlns:a16="http://schemas.microsoft.com/office/drawing/2014/main" id="{5E714931-DAAF-47B5-AC9B-95EFDE11B5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32580" y="2091426"/>
            <a:ext cx="7389532" cy="4042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401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4"/>
          <p:cNvSpPr txBox="1"/>
          <p:nvPr/>
        </p:nvSpPr>
        <p:spPr>
          <a:xfrm>
            <a:off x="17040249" y="9756873"/>
            <a:ext cx="937277" cy="271675"/>
          </a:xfrm>
          <a:prstGeom prst="rect">
            <a:avLst/>
          </a:prstGeom>
        </p:spPr>
        <p:txBody>
          <a:bodyPr lIns="0" tIns="0" rIns="0" bIns="0" rtlCol="0" anchor="t">
            <a:spAutoFit/>
          </a:bodyPr>
          <a:lstStyle/>
          <a:p>
            <a:pPr marL="0" marR="0" lvl="0" indent="0" algn="r" defTabSz="914400" rtl="0" eaLnBrk="1" fontAlgn="auto" latinLnBrk="0" hangingPunct="1">
              <a:lnSpc>
                <a:spcPts val="2357"/>
              </a:lnSpc>
              <a:spcBef>
                <a:spcPts val="0"/>
              </a:spcBef>
              <a:spcAft>
                <a:spcPts val="0"/>
              </a:spcAft>
              <a:buClrTx/>
              <a:buSzTx/>
              <a:buFontTx/>
              <a:buNone/>
              <a:tabLst/>
              <a:defRPr/>
            </a:pPr>
            <a:r>
              <a:rPr kumimoji="0" lang="en-US" sz="1309" b="0" i="0" u="none" strike="noStrike" kern="1200" cap="none" spc="12" normalizeH="0" baseline="0" noProof="0">
                <a:ln>
                  <a:noFill/>
                </a:ln>
                <a:solidFill>
                  <a:srgbClr val="002250"/>
                </a:solidFill>
                <a:effectLst/>
                <a:uLnTx/>
                <a:uFillTx/>
                <a:latin typeface="Gotham Bold"/>
                <a:ea typeface="+mn-ea"/>
                <a:cs typeface="+mn-cs"/>
              </a:rPr>
              <a:t>7</a:t>
            </a:r>
          </a:p>
        </p:txBody>
      </p:sp>
      <p:grpSp>
        <p:nvGrpSpPr>
          <p:cNvPr id="35" name="Group 35"/>
          <p:cNvGrpSpPr/>
          <p:nvPr/>
        </p:nvGrpSpPr>
        <p:grpSpPr>
          <a:xfrm>
            <a:off x="0" y="0"/>
            <a:ext cx="12420600" cy="1312616"/>
            <a:chOff x="0" y="0"/>
            <a:chExt cx="1782597" cy="345710"/>
          </a:xfrm>
        </p:grpSpPr>
        <p:sp>
          <p:nvSpPr>
            <p:cNvPr id="36" name="Freeform 36"/>
            <p:cNvSpPr/>
            <p:nvPr/>
          </p:nvSpPr>
          <p:spPr>
            <a:xfrm>
              <a:off x="0" y="0"/>
              <a:ext cx="1782597" cy="345710"/>
            </a:xfrm>
            <a:custGeom>
              <a:avLst/>
              <a:gdLst/>
              <a:ahLst/>
              <a:cxnLst/>
              <a:rect l="l" t="t" r="r" b="b"/>
              <a:pathLst>
                <a:path w="1782597" h="345710">
                  <a:moveTo>
                    <a:pt x="0" y="0"/>
                  </a:moveTo>
                  <a:lnTo>
                    <a:pt x="1782597" y="0"/>
                  </a:lnTo>
                  <a:lnTo>
                    <a:pt x="1782597" y="345710"/>
                  </a:lnTo>
                  <a:lnTo>
                    <a:pt x="0" y="345710"/>
                  </a:lnTo>
                  <a:close/>
                </a:path>
              </a:pathLst>
            </a:custGeom>
            <a:solidFill>
              <a:srgbClr val="002250"/>
            </a:solidFill>
          </p:spPr>
        </p:sp>
        <p:sp>
          <p:nvSpPr>
            <p:cNvPr id="37" name="TextBox 37"/>
            <p:cNvSpPr txBox="1"/>
            <p:nvPr/>
          </p:nvSpPr>
          <p:spPr>
            <a:xfrm>
              <a:off x="0" y="-38100"/>
              <a:ext cx="1782597" cy="38381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41" name="Image 40">
            <a:extLst>
              <a:ext uri="{FF2B5EF4-FFF2-40B4-BE49-F238E27FC236}">
                <a16:creationId xmlns:a16="http://schemas.microsoft.com/office/drawing/2014/main" id="{880DF62A-F456-4EFE-94DD-5EA9350E9B7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2409374" y="-87316"/>
            <a:ext cx="5867400" cy="1457278"/>
          </a:xfrm>
          <a:prstGeom prst="rect">
            <a:avLst/>
          </a:prstGeom>
          <a:ln>
            <a:noFill/>
          </a:ln>
          <a:effectLst>
            <a:softEdge rad="112500"/>
          </a:effectLst>
        </p:spPr>
      </p:pic>
      <p:sp>
        <p:nvSpPr>
          <p:cNvPr id="42" name="TextBox 16">
            <a:extLst>
              <a:ext uri="{FF2B5EF4-FFF2-40B4-BE49-F238E27FC236}">
                <a16:creationId xmlns:a16="http://schemas.microsoft.com/office/drawing/2014/main" id="{2FC57F3E-BDF1-46E4-9EA6-DCEA4D50AA2C}"/>
              </a:ext>
            </a:extLst>
          </p:cNvPr>
          <p:cNvSpPr txBox="1"/>
          <p:nvPr/>
        </p:nvSpPr>
        <p:spPr>
          <a:xfrm>
            <a:off x="45862" y="74435"/>
            <a:ext cx="10317338" cy="990720"/>
          </a:xfrm>
          <a:prstGeom prst="rect">
            <a:avLst/>
          </a:prstGeom>
        </p:spPr>
        <p:txBody>
          <a:bodyPr wrap="square" lIns="0" tIns="0" rIns="0" bIns="0" rtlCol="0" anchor="t">
            <a:spAutoFit/>
          </a:bodyPr>
          <a:lstStyle/>
          <a:p>
            <a:pPr algn="ctr">
              <a:lnSpc>
                <a:spcPts val="8400"/>
              </a:lnSpc>
            </a:pPr>
            <a:r>
              <a:rPr lang="fr-FR" sz="5400" spc="400" dirty="0">
                <a:solidFill>
                  <a:schemeClr val="tx2">
                    <a:lumMod val="40000"/>
                    <a:lumOff val="60000"/>
                  </a:schemeClr>
                </a:solidFill>
              </a:rPr>
              <a:t>Présentation des résultats</a:t>
            </a:r>
            <a:endParaRPr lang="en-US" sz="5400" spc="400" dirty="0">
              <a:solidFill>
                <a:schemeClr val="tx2">
                  <a:lumMod val="40000"/>
                  <a:lumOff val="60000"/>
                </a:schemeClr>
              </a:solidFill>
            </a:endParaRPr>
          </a:p>
        </p:txBody>
      </p:sp>
      <p:sp>
        <p:nvSpPr>
          <p:cNvPr id="8" name="TextBox 4">
            <a:extLst>
              <a:ext uri="{FF2B5EF4-FFF2-40B4-BE49-F238E27FC236}">
                <a16:creationId xmlns:a16="http://schemas.microsoft.com/office/drawing/2014/main" id="{0CDB5DED-08B0-46DD-903F-31C6273B0245}"/>
              </a:ext>
            </a:extLst>
          </p:cNvPr>
          <p:cNvSpPr txBox="1"/>
          <p:nvPr/>
        </p:nvSpPr>
        <p:spPr>
          <a:xfrm>
            <a:off x="476914" y="1387051"/>
            <a:ext cx="7456420" cy="859210"/>
          </a:xfrm>
          <a:prstGeom prst="rect">
            <a:avLst/>
          </a:prstGeom>
        </p:spPr>
        <p:txBody>
          <a:bodyPr wrap="square" lIns="0" tIns="0" rIns="0" bIns="0" rtlCol="0" anchor="t">
            <a:spAutoFit/>
          </a:bodyPr>
          <a:lstStyle/>
          <a:p>
            <a:pPr marL="0" marR="0" lvl="0" indent="0" algn="ctr" defTabSz="914400" rtl="0" eaLnBrk="1" fontAlgn="auto" latinLnBrk="0" hangingPunct="1">
              <a:lnSpc>
                <a:spcPts val="6719"/>
              </a:lnSpc>
              <a:spcBef>
                <a:spcPts val="0"/>
              </a:spcBef>
              <a:spcAft>
                <a:spcPts val="0"/>
              </a:spcAft>
              <a:buClrTx/>
              <a:buSzTx/>
              <a:buFontTx/>
              <a:buNone/>
              <a:tabLst/>
              <a:defRPr/>
            </a:pPr>
            <a:r>
              <a:rPr lang="fr-FR" sz="4000" b="1" dirty="0">
                <a:solidFill>
                  <a:srgbClr val="3F72B6"/>
                </a:solidFill>
              </a:rPr>
              <a:t>KNN optimisé selon AUC</a:t>
            </a:r>
            <a:endParaRPr kumimoji="0" lang="en-US" sz="4000" b="0" i="0" u="none" strike="noStrike" kern="1200" cap="none" spc="0" normalizeH="0" baseline="0" noProof="0" dirty="0">
              <a:ln>
                <a:noFill/>
              </a:ln>
              <a:solidFill>
                <a:srgbClr val="3F72B6"/>
              </a:solidFill>
              <a:effectLst/>
              <a:uLnTx/>
              <a:uFillTx/>
              <a:latin typeface="Montserrat Bold"/>
              <a:ea typeface="+mn-ea"/>
              <a:cs typeface="+mn-cs"/>
            </a:endParaRPr>
          </a:p>
        </p:txBody>
      </p:sp>
      <p:sp>
        <p:nvSpPr>
          <p:cNvPr id="9" name="TextBox 4">
            <a:extLst>
              <a:ext uri="{FF2B5EF4-FFF2-40B4-BE49-F238E27FC236}">
                <a16:creationId xmlns:a16="http://schemas.microsoft.com/office/drawing/2014/main" id="{0CDB5DED-08B0-46DD-903F-31C6273B0245}"/>
              </a:ext>
            </a:extLst>
          </p:cNvPr>
          <p:cNvSpPr txBox="1"/>
          <p:nvPr/>
        </p:nvSpPr>
        <p:spPr>
          <a:xfrm>
            <a:off x="9894820" y="1369961"/>
            <a:ext cx="7456420" cy="775853"/>
          </a:xfrm>
          <a:prstGeom prst="rect">
            <a:avLst/>
          </a:prstGeom>
        </p:spPr>
        <p:txBody>
          <a:bodyPr wrap="square" lIns="0" tIns="0" rIns="0" bIns="0" rtlCol="0" anchor="t">
            <a:spAutoFit/>
          </a:bodyPr>
          <a:lstStyle/>
          <a:p>
            <a:pPr marL="0" marR="0" lvl="0" indent="0" algn="ctr" defTabSz="914400" rtl="0" eaLnBrk="1" fontAlgn="auto" latinLnBrk="0" hangingPunct="1">
              <a:lnSpc>
                <a:spcPts val="6719"/>
              </a:lnSpc>
              <a:spcBef>
                <a:spcPts val="0"/>
              </a:spcBef>
              <a:spcAft>
                <a:spcPts val="0"/>
              </a:spcAft>
              <a:buClrTx/>
              <a:buSzTx/>
              <a:buFontTx/>
              <a:buNone/>
              <a:tabLst/>
              <a:defRPr/>
            </a:pPr>
            <a:r>
              <a:rPr lang="fr-FR" sz="4000" b="1" dirty="0">
                <a:solidFill>
                  <a:srgbClr val="3F72B6"/>
                </a:solidFill>
              </a:rPr>
              <a:t>KNN optimisé selon f2_weighted</a:t>
            </a:r>
            <a:endParaRPr kumimoji="0" lang="en-US" sz="4000" b="0" i="0" u="none" strike="noStrike" kern="1200" cap="none" spc="0" normalizeH="0" baseline="0" noProof="0" dirty="0">
              <a:ln>
                <a:noFill/>
              </a:ln>
              <a:solidFill>
                <a:srgbClr val="3F72B6"/>
              </a:solidFill>
              <a:effectLst/>
              <a:uLnTx/>
              <a:uFillTx/>
              <a:latin typeface="Montserrat Bold"/>
              <a:ea typeface="+mn-ea"/>
              <a:cs typeface="+mn-cs"/>
            </a:endParaRPr>
          </a:p>
        </p:txBody>
      </p:sp>
      <p:cxnSp>
        <p:nvCxnSpPr>
          <p:cNvPr id="10" name="Connecteur droit 9"/>
          <p:cNvCxnSpPr/>
          <p:nvPr/>
        </p:nvCxnSpPr>
        <p:spPr>
          <a:xfrm>
            <a:off x="9296400" y="1762730"/>
            <a:ext cx="0" cy="812998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9561741" y="2746989"/>
            <a:ext cx="3733800" cy="584775"/>
          </a:xfrm>
          <a:prstGeom prst="rect">
            <a:avLst/>
          </a:prstGeom>
          <a:noFill/>
        </p:spPr>
        <p:txBody>
          <a:bodyPr wrap="square" rtlCol="0">
            <a:spAutoFit/>
          </a:bodyPr>
          <a:lstStyle/>
          <a:p>
            <a:pPr algn="ctr"/>
            <a:r>
              <a:rPr lang="fr-FR" sz="3200" b="1" dirty="0">
                <a:solidFill>
                  <a:srgbClr val="1C5299"/>
                </a:solidFill>
                <a:latin typeface="Tw Cen MT" panose="020B0602020104020603" pitchFamily="34" charset="0"/>
              </a:rPr>
              <a:t>TRAIN</a:t>
            </a:r>
          </a:p>
        </p:txBody>
      </p:sp>
      <p:sp>
        <p:nvSpPr>
          <p:cNvPr id="12" name="ZoneTexte 11"/>
          <p:cNvSpPr txBox="1"/>
          <p:nvPr/>
        </p:nvSpPr>
        <p:spPr>
          <a:xfrm>
            <a:off x="13943330" y="2746988"/>
            <a:ext cx="3733800" cy="584775"/>
          </a:xfrm>
          <a:prstGeom prst="rect">
            <a:avLst/>
          </a:prstGeom>
          <a:noFill/>
        </p:spPr>
        <p:txBody>
          <a:bodyPr wrap="square" rtlCol="0">
            <a:spAutoFit/>
          </a:bodyPr>
          <a:lstStyle/>
          <a:p>
            <a:pPr algn="ctr"/>
            <a:r>
              <a:rPr lang="fr-FR" sz="3200" b="1" dirty="0">
                <a:solidFill>
                  <a:srgbClr val="1C5299"/>
                </a:solidFill>
                <a:latin typeface="Tw Cen MT" panose="020B0602020104020603" pitchFamily="34" charset="0"/>
              </a:rPr>
              <a:t>TEST</a:t>
            </a:r>
          </a:p>
        </p:txBody>
      </p:sp>
      <p:sp>
        <p:nvSpPr>
          <p:cNvPr id="15" name="ZoneTexte 14">
            <a:extLst>
              <a:ext uri="{FF2B5EF4-FFF2-40B4-BE49-F238E27FC236}">
                <a16:creationId xmlns:a16="http://schemas.microsoft.com/office/drawing/2014/main" id="{72F0D06F-93B0-47F7-BECA-8E0F2E8115C0}"/>
              </a:ext>
            </a:extLst>
          </p:cNvPr>
          <p:cNvSpPr txBox="1"/>
          <p:nvPr/>
        </p:nvSpPr>
        <p:spPr>
          <a:xfrm>
            <a:off x="45862" y="2793380"/>
            <a:ext cx="3733800" cy="584775"/>
          </a:xfrm>
          <a:prstGeom prst="rect">
            <a:avLst/>
          </a:prstGeom>
          <a:noFill/>
        </p:spPr>
        <p:txBody>
          <a:bodyPr wrap="square" rtlCol="0">
            <a:spAutoFit/>
          </a:bodyPr>
          <a:lstStyle/>
          <a:p>
            <a:pPr algn="ctr"/>
            <a:r>
              <a:rPr lang="fr-FR" sz="3200" b="1" dirty="0">
                <a:solidFill>
                  <a:srgbClr val="1C5299"/>
                </a:solidFill>
                <a:latin typeface="Tw Cen MT" panose="020B0602020104020603" pitchFamily="34" charset="0"/>
              </a:rPr>
              <a:t>TRAIN</a:t>
            </a:r>
          </a:p>
        </p:txBody>
      </p:sp>
      <p:sp>
        <p:nvSpPr>
          <p:cNvPr id="16" name="ZoneTexte 15">
            <a:extLst>
              <a:ext uri="{FF2B5EF4-FFF2-40B4-BE49-F238E27FC236}">
                <a16:creationId xmlns:a16="http://schemas.microsoft.com/office/drawing/2014/main" id="{4C07F647-5619-47BD-80F0-C2EBFF7F71A2}"/>
              </a:ext>
            </a:extLst>
          </p:cNvPr>
          <p:cNvSpPr txBox="1"/>
          <p:nvPr/>
        </p:nvSpPr>
        <p:spPr>
          <a:xfrm>
            <a:off x="3117703" y="2158446"/>
            <a:ext cx="6858000" cy="584775"/>
          </a:xfrm>
          <a:prstGeom prst="rect">
            <a:avLst/>
          </a:prstGeom>
          <a:noFill/>
        </p:spPr>
        <p:txBody>
          <a:bodyPr wrap="square" rtlCol="0">
            <a:spAutoFit/>
          </a:bodyPr>
          <a:lstStyle/>
          <a:p>
            <a:r>
              <a:rPr lang="fr-FR" sz="3200" b="1" dirty="0">
                <a:solidFill>
                  <a:srgbClr val="002060"/>
                </a:solidFill>
              </a:rPr>
              <a:t>AUC: 0.8668</a:t>
            </a:r>
          </a:p>
        </p:txBody>
      </p:sp>
      <p:sp>
        <p:nvSpPr>
          <p:cNvPr id="21" name="ZoneTexte 20">
            <a:extLst>
              <a:ext uri="{FF2B5EF4-FFF2-40B4-BE49-F238E27FC236}">
                <a16:creationId xmlns:a16="http://schemas.microsoft.com/office/drawing/2014/main" id="{76A93736-EB54-4210-B8EA-0D7B7714937D}"/>
              </a:ext>
            </a:extLst>
          </p:cNvPr>
          <p:cNvSpPr txBox="1"/>
          <p:nvPr/>
        </p:nvSpPr>
        <p:spPr>
          <a:xfrm>
            <a:off x="5066884" y="2789706"/>
            <a:ext cx="3733800" cy="584775"/>
          </a:xfrm>
          <a:prstGeom prst="rect">
            <a:avLst/>
          </a:prstGeom>
          <a:noFill/>
        </p:spPr>
        <p:txBody>
          <a:bodyPr wrap="square" rtlCol="0">
            <a:spAutoFit/>
          </a:bodyPr>
          <a:lstStyle/>
          <a:p>
            <a:pPr algn="ctr"/>
            <a:r>
              <a:rPr lang="fr-FR" sz="3200" b="1" dirty="0">
                <a:solidFill>
                  <a:srgbClr val="1C5299"/>
                </a:solidFill>
                <a:latin typeface="Tw Cen MT" panose="020B0602020104020603" pitchFamily="34" charset="0"/>
              </a:rPr>
              <a:t>TEST</a:t>
            </a:r>
          </a:p>
        </p:txBody>
      </p:sp>
      <p:grpSp>
        <p:nvGrpSpPr>
          <p:cNvPr id="17" name="Groupe 16">
            <a:extLst>
              <a:ext uri="{FF2B5EF4-FFF2-40B4-BE49-F238E27FC236}">
                <a16:creationId xmlns:a16="http://schemas.microsoft.com/office/drawing/2014/main" id="{225B7EEB-14B0-4239-A9F5-10E360EA5CE7}"/>
              </a:ext>
            </a:extLst>
          </p:cNvPr>
          <p:cNvGrpSpPr/>
          <p:nvPr/>
        </p:nvGrpSpPr>
        <p:grpSpPr>
          <a:xfrm>
            <a:off x="320012" y="3331764"/>
            <a:ext cx="8495395" cy="6535492"/>
            <a:chOff x="320012" y="3331764"/>
            <a:chExt cx="8495395" cy="6535492"/>
          </a:xfrm>
        </p:grpSpPr>
        <p:pic>
          <p:nvPicPr>
            <p:cNvPr id="3" name="Image 2">
              <a:extLst>
                <a:ext uri="{FF2B5EF4-FFF2-40B4-BE49-F238E27FC236}">
                  <a16:creationId xmlns:a16="http://schemas.microsoft.com/office/drawing/2014/main" id="{BC547B47-0026-4DAA-8ED2-1048BB97B2E1}"/>
                </a:ext>
              </a:extLst>
            </p:cNvPr>
            <p:cNvPicPr>
              <a:picLocks noChangeAspect="1"/>
            </p:cNvPicPr>
            <p:nvPr/>
          </p:nvPicPr>
          <p:blipFill>
            <a:blip r:embed="rId4"/>
            <a:stretch>
              <a:fillRect/>
            </a:stretch>
          </p:blipFill>
          <p:spPr>
            <a:xfrm>
              <a:off x="381000" y="3374481"/>
              <a:ext cx="3681216" cy="3300123"/>
            </a:xfrm>
            <a:prstGeom prst="rect">
              <a:avLst/>
            </a:prstGeom>
          </p:spPr>
        </p:pic>
        <p:pic>
          <p:nvPicPr>
            <p:cNvPr id="5" name="Image 4">
              <a:extLst>
                <a:ext uri="{FF2B5EF4-FFF2-40B4-BE49-F238E27FC236}">
                  <a16:creationId xmlns:a16="http://schemas.microsoft.com/office/drawing/2014/main" id="{61D9A7AE-7A72-4D73-8C34-1F026492395E}"/>
                </a:ext>
              </a:extLst>
            </p:cNvPr>
            <p:cNvPicPr>
              <a:picLocks noChangeAspect="1"/>
            </p:cNvPicPr>
            <p:nvPr/>
          </p:nvPicPr>
          <p:blipFill>
            <a:blip r:embed="rId5"/>
            <a:stretch>
              <a:fillRect/>
            </a:stretch>
          </p:blipFill>
          <p:spPr>
            <a:xfrm>
              <a:off x="320012" y="6908846"/>
              <a:ext cx="4190065" cy="2954736"/>
            </a:xfrm>
            <a:prstGeom prst="rect">
              <a:avLst/>
            </a:prstGeom>
            <a:solidFill>
              <a:srgbClr val="001C7F"/>
            </a:solidFill>
            <a:ln>
              <a:solidFill>
                <a:srgbClr val="001C7F"/>
              </a:solidFill>
            </a:ln>
          </p:spPr>
        </p:pic>
        <p:pic>
          <p:nvPicPr>
            <p:cNvPr id="7" name="Image 6">
              <a:extLst>
                <a:ext uri="{FF2B5EF4-FFF2-40B4-BE49-F238E27FC236}">
                  <a16:creationId xmlns:a16="http://schemas.microsoft.com/office/drawing/2014/main" id="{AE4F9506-59A0-4B67-BFBC-51B77364BE13}"/>
                </a:ext>
              </a:extLst>
            </p:cNvPr>
            <p:cNvPicPr>
              <a:picLocks noChangeAspect="1"/>
            </p:cNvPicPr>
            <p:nvPr/>
          </p:nvPicPr>
          <p:blipFill>
            <a:blip r:embed="rId6"/>
            <a:stretch>
              <a:fillRect/>
            </a:stretch>
          </p:blipFill>
          <p:spPr>
            <a:xfrm>
              <a:off x="5018019" y="3331764"/>
              <a:ext cx="3797388" cy="3623472"/>
            </a:xfrm>
            <a:prstGeom prst="rect">
              <a:avLst/>
            </a:prstGeom>
          </p:spPr>
        </p:pic>
        <p:pic>
          <p:nvPicPr>
            <p:cNvPr id="14" name="Image 13">
              <a:extLst>
                <a:ext uri="{FF2B5EF4-FFF2-40B4-BE49-F238E27FC236}">
                  <a16:creationId xmlns:a16="http://schemas.microsoft.com/office/drawing/2014/main" id="{A408E0C0-877B-46E7-8E03-D2FD9C1FDC1D}"/>
                </a:ext>
              </a:extLst>
            </p:cNvPr>
            <p:cNvPicPr>
              <a:picLocks noChangeAspect="1"/>
            </p:cNvPicPr>
            <p:nvPr/>
          </p:nvPicPr>
          <p:blipFill>
            <a:blip r:embed="rId7"/>
            <a:stretch>
              <a:fillRect/>
            </a:stretch>
          </p:blipFill>
          <p:spPr>
            <a:xfrm>
              <a:off x="4648201" y="6912520"/>
              <a:ext cx="4152483" cy="2954736"/>
            </a:xfrm>
            <a:prstGeom prst="rect">
              <a:avLst/>
            </a:prstGeom>
            <a:ln>
              <a:solidFill>
                <a:srgbClr val="001C7F"/>
              </a:solidFill>
            </a:ln>
          </p:spPr>
        </p:pic>
      </p:grpSp>
      <p:grpSp>
        <p:nvGrpSpPr>
          <p:cNvPr id="25" name="Groupe 24">
            <a:extLst>
              <a:ext uri="{FF2B5EF4-FFF2-40B4-BE49-F238E27FC236}">
                <a16:creationId xmlns:a16="http://schemas.microsoft.com/office/drawing/2014/main" id="{0F78B3B1-68EB-4ECA-8730-5B0C17BB9528}"/>
              </a:ext>
            </a:extLst>
          </p:cNvPr>
          <p:cNvGrpSpPr/>
          <p:nvPr/>
        </p:nvGrpSpPr>
        <p:grpSpPr>
          <a:xfrm>
            <a:off x="9410791" y="3260406"/>
            <a:ext cx="8795316" cy="6601923"/>
            <a:chOff x="9448801" y="3310200"/>
            <a:chExt cx="8795316" cy="6850346"/>
          </a:xfrm>
        </p:grpSpPr>
        <p:pic>
          <p:nvPicPr>
            <p:cNvPr id="26" name="Image 25">
              <a:extLst>
                <a:ext uri="{FF2B5EF4-FFF2-40B4-BE49-F238E27FC236}">
                  <a16:creationId xmlns:a16="http://schemas.microsoft.com/office/drawing/2014/main" id="{547CFFFB-FE69-4976-8293-F0154513F083}"/>
                </a:ext>
              </a:extLst>
            </p:cNvPr>
            <p:cNvPicPr>
              <a:picLocks noChangeAspect="1"/>
            </p:cNvPicPr>
            <p:nvPr/>
          </p:nvPicPr>
          <p:blipFill>
            <a:blip r:embed="rId8"/>
            <a:stretch>
              <a:fillRect/>
            </a:stretch>
          </p:blipFill>
          <p:spPr>
            <a:xfrm>
              <a:off x="9448801" y="3310200"/>
              <a:ext cx="4267199" cy="3585900"/>
            </a:xfrm>
            <a:prstGeom prst="rect">
              <a:avLst/>
            </a:prstGeom>
          </p:spPr>
        </p:pic>
        <p:pic>
          <p:nvPicPr>
            <p:cNvPr id="27" name="Image 26">
              <a:extLst>
                <a:ext uri="{FF2B5EF4-FFF2-40B4-BE49-F238E27FC236}">
                  <a16:creationId xmlns:a16="http://schemas.microsoft.com/office/drawing/2014/main" id="{1CF71920-66A5-4871-B453-AE13FCB10EA9}"/>
                </a:ext>
              </a:extLst>
            </p:cNvPr>
            <p:cNvPicPr>
              <a:picLocks noChangeAspect="1"/>
            </p:cNvPicPr>
            <p:nvPr/>
          </p:nvPicPr>
          <p:blipFill>
            <a:blip r:embed="rId9"/>
            <a:stretch>
              <a:fillRect/>
            </a:stretch>
          </p:blipFill>
          <p:spPr>
            <a:xfrm>
              <a:off x="13981340" y="3365700"/>
              <a:ext cx="4262777" cy="3546729"/>
            </a:xfrm>
            <a:prstGeom prst="rect">
              <a:avLst/>
            </a:prstGeom>
          </p:spPr>
        </p:pic>
        <p:pic>
          <p:nvPicPr>
            <p:cNvPr id="28" name="Image 27">
              <a:extLst>
                <a:ext uri="{FF2B5EF4-FFF2-40B4-BE49-F238E27FC236}">
                  <a16:creationId xmlns:a16="http://schemas.microsoft.com/office/drawing/2014/main" id="{956F2DCC-C385-4D88-B849-696587CA69B0}"/>
                </a:ext>
              </a:extLst>
            </p:cNvPr>
            <p:cNvPicPr>
              <a:picLocks noChangeAspect="1"/>
            </p:cNvPicPr>
            <p:nvPr/>
          </p:nvPicPr>
          <p:blipFill>
            <a:blip r:embed="rId10"/>
            <a:stretch>
              <a:fillRect/>
            </a:stretch>
          </p:blipFill>
          <p:spPr>
            <a:xfrm>
              <a:off x="9510558" y="7065598"/>
              <a:ext cx="4251315" cy="3094948"/>
            </a:xfrm>
            <a:prstGeom prst="rect">
              <a:avLst/>
            </a:prstGeom>
            <a:ln>
              <a:solidFill>
                <a:srgbClr val="001C7F"/>
              </a:solidFill>
            </a:ln>
          </p:spPr>
        </p:pic>
        <p:pic>
          <p:nvPicPr>
            <p:cNvPr id="29" name="Image 28">
              <a:extLst>
                <a:ext uri="{FF2B5EF4-FFF2-40B4-BE49-F238E27FC236}">
                  <a16:creationId xmlns:a16="http://schemas.microsoft.com/office/drawing/2014/main" id="{D0D0FF7B-E5B8-4A1A-BC39-735D59B8D955}"/>
                </a:ext>
              </a:extLst>
            </p:cNvPr>
            <p:cNvPicPr>
              <a:picLocks noChangeAspect="1"/>
            </p:cNvPicPr>
            <p:nvPr/>
          </p:nvPicPr>
          <p:blipFill>
            <a:blip r:embed="rId11"/>
            <a:stretch>
              <a:fillRect/>
            </a:stretch>
          </p:blipFill>
          <p:spPr>
            <a:xfrm>
              <a:off x="13965144" y="7054213"/>
              <a:ext cx="4088297" cy="3096000"/>
            </a:xfrm>
            <a:prstGeom prst="rect">
              <a:avLst/>
            </a:prstGeom>
            <a:ln>
              <a:solidFill>
                <a:srgbClr val="001C7F"/>
              </a:solidFill>
            </a:ln>
          </p:spPr>
        </p:pic>
      </p:grpSp>
      <p:sp>
        <p:nvSpPr>
          <p:cNvPr id="30" name="ZoneTexte 29">
            <a:extLst>
              <a:ext uri="{FF2B5EF4-FFF2-40B4-BE49-F238E27FC236}">
                <a16:creationId xmlns:a16="http://schemas.microsoft.com/office/drawing/2014/main" id="{E6FABFE0-85DB-43C4-BA49-0D8D9E6D3C58}"/>
              </a:ext>
            </a:extLst>
          </p:cNvPr>
          <p:cNvSpPr txBox="1"/>
          <p:nvPr/>
        </p:nvSpPr>
        <p:spPr>
          <a:xfrm>
            <a:off x="12095301" y="2061896"/>
            <a:ext cx="3739686" cy="584775"/>
          </a:xfrm>
          <a:prstGeom prst="rect">
            <a:avLst/>
          </a:prstGeom>
          <a:noFill/>
        </p:spPr>
        <p:txBody>
          <a:bodyPr wrap="square" rtlCol="0">
            <a:spAutoFit/>
          </a:bodyPr>
          <a:lstStyle/>
          <a:p>
            <a:r>
              <a:rPr lang="fr-FR" sz="3200" b="1" dirty="0">
                <a:solidFill>
                  <a:srgbClr val="002060"/>
                </a:solidFill>
              </a:rPr>
              <a:t>f2_weighted : 0.8545</a:t>
            </a:r>
          </a:p>
        </p:txBody>
      </p:sp>
    </p:spTree>
    <p:extLst>
      <p:ext uri="{BB962C8B-B14F-4D97-AF65-F5344CB8AC3E}">
        <p14:creationId xmlns:p14="http://schemas.microsoft.com/office/powerpoint/2010/main" val="1073705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4"/>
          <p:cNvSpPr txBox="1"/>
          <p:nvPr/>
        </p:nvSpPr>
        <p:spPr>
          <a:xfrm>
            <a:off x="17040249" y="9756873"/>
            <a:ext cx="937277" cy="271675"/>
          </a:xfrm>
          <a:prstGeom prst="rect">
            <a:avLst/>
          </a:prstGeom>
        </p:spPr>
        <p:txBody>
          <a:bodyPr lIns="0" tIns="0" rIns="0" bIns="0" rtlCol="0" anchor="t">
            <a:spAutoFit/>
          </a:bodyPr>
          <a:lstStyle/>
          <a:p>
            <a:pPr marL="0" marR="0" lvl="0" indent="0" algn="r" defTabSz="914400" rtl="0" eaLnBrk="1" fontAlgn="auto" latinLnBrk="0" hangingPunct="1">
              <a:lnSpc>
                <a:spcPts val="2357"/>
              </a:lnSpc>
              <a:spcBef>
                <a:spcPts val="0"/>
              </a:spcBef>
              <a:spcAft>
                <a:spcPts val="0"/>
              </a:spcAft>
              <a:buClrTx/>
              <a:buSzTx/>
              <a:buFontTx/>
              <a:buNone/>
              <a:tabLst/>
              <a:defRPr/>
            </a:pPr>
            <a:r>
              <a:rPr kumimoji="0" lang="en-US" sz="1309" b="0" i="0" u="none" strike="noStrike" kern="1200" cap="none" spc="12" normalizeH="0" baseline="0" noProof="0">
                <a:ln>
                  <a:noFill/>
                </a:ln>
                <a:solidFill>
                  <a:srgbClr val="002250"/>
                </a:solidFill>
                <a:effectLst/>
                <a:uLnTx/>
                <a:uFillTx/>
                <a:latin typeface="Gotham Bold"/>
                <a:ea typeface="+mn-ea"/>
                <a:cs typeface="+mn-cs"/>
              </a:rPr>
              <a:t>7</a:t>
            </a:r>
          </a:p>
        </p:txBody>
      </p:sp>
      <p:grpSp>
        <p:nvGrpSpPr>
          <p:cNvPr id="35" name="Group 35"/>
          <p:cNvGrpSpPr/>
          <p:nvPr/>
        </p:nvGrpSpPr>
        <p:grpSpPr>
          <a:xfrm>
            <a:off x="0" y="0"/>
            <a:ext cx="12420600" cy="1312616"/>
            <a:chOff x="0" y="0"/>
            <a:chExt cx="1782597" cy="345710"/>
          </a:xfrm>
        </p:grpSpPr>
        <p:sp>
          <p:nvSpPr>
            <p:cNvPr id="36" name="Freeform 36"/>
            <p:cNvSpPr/>
            <p:nvPr/>
          </p:nvSpPr>
          <p:spPr>
            <a:xfrm>
              <a:off x="0" y="0"/>
              <a:ext cx="1782597" cy="345710"/>
            </a:xfrm>
            <a:custGeom>
              <a:avLst/>
              <a:gdLst/>
              <a:ahLst/>
              <a:cxnLst/>
              <a:rect l="l" t="t" r="r" b="b"/>
              <a:pathLst>
                <a:path w="1782597" h="345710">
                  <a:moveTo>
                    <a:pt x="0" y="0"/>
                  </a:moveTo>
                  <a:lnTo>
                    <a:pt x="1782597" y="0"/>
                  </a:lnTo>
                  <a:lnTo>
                    <a:pt x="1782597" y="345710"/>
                  </a:lnTo>
                  <a:lnTo>
                    <a:pt x="0" y="345710"/>
                  </a:lnTo>
                  <a:close/>
                </a:path>
              </a:pathLst>
            </a:custGeom>
            <a:solidFill>
              <a:srgbClr val="002250"/>
            </a:solidFill>
          </p:spPr>
        </p:sp>
        <p:sp>
          <p:nvSpPr>
            <p:cNvPr id="37" name="TextBox 37"/>
            <p:cNvSpPr txBox="1"/>
            <p:nvPr/>
          </p:nvSpPr>
          <p:spPr>
            <a:xfrm>
              <a:off x="0" y="-38100"/>
              <a:ext cx="1782597" cy="38381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41" name="Image 40">
            <a:extLst>
              <a:ext uri="{FF2B5EF4-FFF2-40B4-BE49-F238E27FC236}">
                <a16:creationId xmlns:a16="http://schemas.microsoft.com/office/drawing/2014/main" id="{880DF62A-F456-4EFE-94DD-5EA9350E9B7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2409374" y="-87316"/>
            <a:ext cx="5867400" cy="1457278"/>
          </a:xfrm>
          <a:prstGeom prst="rect">
            <a:avLst/>
          </a:prstGeom>
          <a:ln>
            <a:noFill/>
          </a:ln>
          <a:effectLst>
            <a:softEdge rad="112500"/>
          </a:effectLst>
        </p:spPr>
      </p:pic>
      <p:sp>
        <p:nvSpPr>
          <p:cNvPr id="42" name="TextBox 16">
            <a:extLst>
              <a:ext uri="{FF2B5EF4-FFF2-40B4-BE49-F238E27FC236}">
                <a16:creationId xmlns:a16="http://schemas.microsoft.com/office/drawing/2014/main" id="{2FC57F3E-BDF1-46E4-9EA6-DCEA4D50AA2C}"/>
              </a:ext>
            </a:extLst>
          </p:cNvPr>
          <p:cNvSpPr txBox="1"/>
          <p:nvPr/>
        </p:nvSpPr>
        <p:spPr>
          <a:xfrm>
            <a:off x="45862" y="74435"/>
            <a:ext cx="10317338" cy="990720"/>
          </a:xfrm>
          <a:prstGeom prst="rect">
            <a:avLst/>
          </a:prstGeom>
        </p:spPr>
        <p:txBody>
          <a:bodyPr wrap="square" lIns="0" tIns="0" rIns="0" bIns="0" rtlCol="0" anchor="t">
            <a:spAutoFit/>
          </a:bodyPr>
          <a:lstStyle/>
          <a:p>
            <a:pPr algn="ctr">
              <a:lnSpc>
                <a:spcPts val="8400"/>
              </a:lnSpc>
            </a:pPr>
            <a:r>
              <a:rPr lang="fr-FR" sz="5400" spc="400" dirty="0">
                <a:solidFill>
                  <a:schemeClr val="tx2">
                    <a:lumMod val="40000"/>
                    <a:lumOff val="60000"/>
                  </a:schemeClr>
                </a:solidFill>
              </a:rPr>
              <a:t>Présentation des résultats</a:t>
            </a:r>
            <a:endParaRPr lang="en-US" sz="5400" spc="400" dirty="0">
              <a:solidFill>
                <a:schemeClr val="tx2">
                  <a:lumMod val="40000"/>
                  <a:lumOff val="60000"/>
                </a:schemeClr>
              </a:solidFill>
            </a:endParaRPr>
          </a:p>
        </p:txBody>
      </p:sp>
      <p:sp>
        <p:nvSpPr>
          <p:cNvPr id="8" name="TextBox 4">
            <a:extLst>
              <a:ext uri="{FF2B5EF4-FFF2-40B4-BE49-F238E27FC236}">
                <a16:creationId xmlns:a16="http://schemas.microsoft.com/office/drawing/2014/main" id="{0CDB5DED-08B0-46DD-903F-31C6273B0245}"/>
              </a:ext>
            </a:extLst>
          </p:cNvPr>
          <p:cNvSpPr txBox="1"/>
          <p:nvPr/>
        </p:nvSpPr>
        <p:spPr>
          <a:xfrm>
            <a:off x="47409" y="1399932"/>
            <a:ext cx="7456420" cy="859210"/>
          </a:xfrm>
          <a:prstGeom prst="rect">
            <a:avLst/>
          </a:prstGeom>
        </p:spPr>
        <p:txBody>
          <a:bodyPr wrap="square" lIns="0" tIns="0" rIns="0" bIns="0" rtlCol="0" anchor="t">
            <a:spAutoFit/>
          </a:bodyPr>
          <a:lstStyle/>
          <a:p>
            <a:pPr marL="0" marR="0" lvl="0" indent="0" algn="ctr" defTabSz="914400" rtl="0" eaLnBrk="1" fontAlgn="auto" latinLnBrk="0" hangingPunct="1">
              <a:lnSpc>
                <a:spcPts val="6719"/>
              </a:lnSpc>
              <a:spcBef>
                <a:spcPts val="0"/>
              </a:spcBef>
              <a:spcAft>
                <a:spcPts val="0"/>
              </a:spcAft>
              <a:buClrTx/>
              <a:buSzTx/>
              <a:buFontTx/>
              <a:buNone/>
              <a:tabLst/>
              <a:defRPr/>
            </a:pPr>
            <a:r>
              <a:rPr lang="fr-FR" sz="4000" b="1" dirty="0">
                <a:solidFill>
                  <a:srgbClr val="3F72B6"/>
                </a:solidFill>
              </a:rPr>
              <a:t>RF optimisé selon AUC</a:t>
            </a:r>
            <a:endParaRPr kumimoji="0" lang="en-US" sz="4000" b="0" i="0" u="none" strike="noStrike" kern="1200" cap="none" spc="0" normalizeH="0" baseline="0" noProof="0" dirty="0">
              <a:ln>
                <a:noFill/>
              </a:ln>
              <a:solidFill>
                <a:srgbClr val="3F72B6"/>
              </a:solidFill>
              <a:effectLst/>
              <a:uLnTx/>
              <a:uFillTx/>
              <a:latin typeface="Montserrat Bold"/>
              <a:ea typeface="+mn-ea"/>
              <a:cs typeface="+mn-cs"/>
            </a:endParaRPr>
          </a:p>
        </p:txBody>
      </p:sp>
      <p:sp>
        <p:nvSpPr>
          <p:cNvPr id="9" name="TextBox 4">
            <a:extLst>
              <a:ext uri="{FF2B5EF4-FFF2-40B4-BE49-F238E27FC236}">
                <a16:creationId xmlns:a16="http://schemas.microsoft.com/office/drawing/2014/main" id="{0CDB5DED-08B0-46DD-903F-31C6273B0245}"/>
              </a:ext>
            </a:extLst>
          </p:cNvPr>
          <p:cNvSpPr txBox="1"/>
          <p:nvPr/>
        </p:nvSpPr>
        <p:spPr>
          <a:xfrm>
            <a:off x="9911590" y="1343508"/>
            <a:ext cx="7456420" cy="859210"/>
          </a:xfrm>
          <a:prstGeom prst="rect">
            <a:avLst/>
          </a:prstGeom>
        </p:spPr>
        <p:txBody>
          <a:bodyPr wrap="square" lIns="0" tIns="0" rIns="0" bIns="0" rtlCol="0" anchor="t">
            <a:spAutoFit/>
          </a:bodyPr>
          <a:lstStyle/>
          <a:p>
            <a:pPr marL="0" marR="0" lvl="0" indent="0" algn="ctr" defTabSz="914400" rtl="0" eaLnBrk="1" fontAlgn="auto" latinLnBrk="0" hangingPunct="1">
              <a:lnSpc>
                <a:spcPts val="6719"/>
              </a:lnSpc>
              <a:spcBef>
                <a:spcPts val="0"/>
              </a:spcBef>
              <a:spcAft>
                <a:spcPts val="0"/>
              </a:spcAft>
              <a:buClrTx/>
              <a:buSzTx/>
              <a:buFontTx/>
              <a:buNone/>
              <a:tabLst/>
              <a:defRPr/>
            </a:pPr>
            <a:r>
              <a:rPr lang="fr-FR" sz="4000" b="1" dirty="0">
                <a:solidFill>
                  <a:srgbClr val="3F72B6"/>
                </a:solidFill>
              </a:rPr>
              <a:t>RF optimisé selon f2_weighted</a:t>
            </a:r>
            <a:endParaRPr kumimoji="0" lang="en-US" sz="4000" b="0" i="0" u="none" strike="noStrike" kern="1200" cap="none" spc="0" normalizeH="0" baseline="0" noProof="0" dirty="0">
              <a:ln>
                <a:noFill/>
              </a:ln>
              <a:solidFill>
                <a:srgbClr val="3F72B6"/>
              </a:solidFill>
              <a:effectLst/>
              <a:uLnTx/>
              <a:uFillTx/>
              <a:latin typeface="Montserrat Bold"/>
              <a:ea typeface="+mn-ea"/>
              <a:cs typeface="+mn-cs"/>
            </a:endParaRPr>
          </a:p>
        </p:txBody>
      </p:sp>
      <p:cxnSp>
        <p:nvCxnSpPr>
          <p:cNvPr id="10" name="Connecteur droit 9"/>
          <p:cNvCxnSpPr/>
          <p:nvPr/>
        </p:nvCxnSpPr>
        <p:spPr>
          <a:xfrm>
            <a:off x="9296400" y="1762730"/>
            <a:ext cx="0" cy="812998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9448800" y="2674421"/>
            <a:ext cx="3733800" cy="584775"/>
          </a:xfrm>
          <a:prstGeom prst="rect">
            <a:avLst/>
          </a:prstGeom>
          <a:noFill/>
        </p:spPr>
        <p:txBody>
          <a:bodyPr wrap="square" rtlCol="0">
            <a:spAutoFit/>
          </a:bodyPr>
          <a:lstStyle/>
          <a:p>
            <a:pPr algn="ctr"/>
            <a:r>
              <a:rPr lang="fr-FR" sz="3200" b="1" dirty="0">
                <a:solidFill>
                  <a:srgbClr val="1C5299"/>
                </a:solidFill>
                <a:latin typeface="Tw Cen MT" panose="020B0602020104020603" pitchFamily="34" charset="0"/>
              </a:rPr>
              <a:t>TRAIN</a:t>
            </a:r>
          </a:p>
        </p:txBody>
      </p:sp>
      <p:sp>
        <p:nvSpPr>
          <p:cNvPr id="12" name="ZoneTexte 11"/>
          <p:cNvSpPr txBox="1"/>
          <p:nvPr/>
        </p:nvSpPr>
        <p:spPr>
          <a:xfrm>
            <a:off x="14026686" y="2725425"/>
            <a:ext cx="3733800" cy="584775"/>
          </a:xfrm>
          <a:prstGeom prst="rect">
            <a:avLst/>
          </a:prstGeom>
          <a:noFill/>
        </p:spPr>
        <p:txBody>
          <a:bodyPr wrap="square" rtlCol="0">
            <a:spAutoFit/>
          </a:bodyPr>
          <a:lstStyle/>
          <a:p>
            <a:pPr algn="ctr"/>
            <a:r>
              <a:rPr lang="fr-FR" sz="3200" b="1" dirty="0">
                <a:solidFill>
                  <a:srgbClr val="1C5299"/>
                </a:solidFill>
                <a:latin typeface="Tw Cen MT" panose="020B0602020104020603" pitchFamily="34" charset="0"/>
              </a:rPr>
              <a:t>TEST</a:t>
            </a:r>
          </a:p>
        </p:txBody>
      </p:sp>
      <p:grpSp>
        <p:nvGrpSpPr>
          <p:cNvPr id="13" name="Groupe 12">
            <a:extLst>
              <a:ext uri="{FF2B5EF4-FFF2-40B4-BE49-F238E27FC236}">
                <a16:creationId xmlns:a16="http://schemas.microsoft.com/office/drawing/2014/main" id="{574C9B6D-B9BF-4E3C-B536-3FFB3156233C}"/>
              </a:ext>
            </a:extLst>
          </p:cNvPr>
          <p:cNvGrpSpPr/>
          <p:nvPr/>
        </p:nvGrpSpPr>
        <p:grpSpPr>
          <a:xfrm>
            <a:off x="9427762" y="3365819"/>
            <a:ext cx="8860238" cy="6611932"/>
            <a:chOff x="9427762" y="3365819"/>
            <a:chExt cx="8860238" cy="6611932"/>
          </a:xfrm>
        </p:grpSpPr>
        <p:pic>
          <p:nvPicPr>
            <p:cNvPr id="14" name="Image 13">
              <a:extLst>
                <a:ext uri="{FF2B5EF4-FFF2-40B4-BE49-F238E27FC236}">
                  <a16:creationId xmlns:a16="http://schemas.microsoft.com/office/drawing/2014/main" id="{9EE03F01-63D2-43DB-BDCA-9650D9E37425}"/>
                </a:ext>
              </a:extLst>
            </p:cNvPr>
            <p:cNvPicPr>
              <a:picLocks noChangeAspect="1"/>
            </p:cNvPicPr>
            <p:nvPr/>
          </p:nvPicPr>
          <p:blipFill>
            <a:blip r:embed="rId4"/>
            <a:stretch>
              <a:fillRect/>
            </a:stretch>
          </p:blipFill>
          <p:spPr>
            <a:xfrm>
              <a:off x="9427762" y="3365819"/>
              <a:ext cx="4212038" cy="3566986"/>
            </a:xfrm>
            <a:prstGeom prst="rect">
              <a:avLst/>
            </a:prstGeom>
          </p:spPr>
        </p:pic>
        <p:pic>
          <p:nvPicPr>
            <p:cNvPr id="15" name="Image 14">
              <a:extLst>
                <a:ext uri="{FF2B5EF4-FFF2-40B4-BE49-F238E27FC236}">
                  <a16:creationId xmlns:a16="http://schemas.microsoft.com/office/drawing/2014/main" id="{D0FFB4E0-680F-486E-8E97-2397DBD9AB24}"/>
                </a:ext>
              </a:extLst>
            </p:cNvPr>
            <p:cNvPicPr>
              <a:picLocks noChangeAspect="1"/>
            </p:cNvPicPr>
            <p:nvPr/>
          </p:nvPicPr>
          <p:blipFill>
            <a:blip r:embed="rId5"/>
            <a:stretch>
              <a:fillRect/>
            </a:stretch>
          </p:blipFill>
          <p:spPr>
            <a:xfrm>
              <a:off x="13942155" y="3394397"/>
              <a:ext cx="4345845" cy="3414592"/>
            </a:xfrm>
            <a:prstGeom prst="rect">
              <a:avLst/>
            </a:prstGeom>
          </p:spPr>
        </p:pic>
        <p:pic>
          <p:nvPicPr>
            <p:cNvPr id="16" name="Image 15">
              <a:extLst>
                <a:ext uri="{FF2B5EF4-FFF2-40B4-BE49-F238E27FC236}">
                  <a16:creationId xmlns:a16="http://schemas.microsoft.com/office/drawing/2014/main" id="{8E5FE4E9-0E12-43CA-B227-DEC27F7B3001}"/>
                </a:ext>
              </a:extLst>
            </p:cNvPr>
            <p:cNvPicPr>
              <a:picLocks noChangeAspect="1"/>
            </p:cNvPicPr>
            <p:nvPr/>
          </p:nvPicPr>
          <p:blipFill>
            <a:blip r:embed="rId6"/>
            <a:stretch>
              <a:fillRect/>
            </a:stretch>
          </p:blipFill>
          <p:spPr>
            <a:xfrm>
              <a:off x="13945604" y="7006179"/>
              <a:ext cx="4108165" cy="2971571"/>
            </a:xfrm>
            <a:prstGeom prst="rect">
              <a:avLst/>
            </a:prstGeom>
            <a:ln>
              <a:solidFill>
                <a:srgbClr val="001C7F"/>
              </a:solidFill>
            </a:ln>
          </p:spPr>
        </p:pic>
        <p:pic>
          <p:nvPicPr>
            <p:cNvPr id="17" name="Image 16">
              <a:extLst>
                <a:ext uri="{FF2B5EF4-FFF2-40B4-BE49-F238E27FC236}">
                  <a16:creationId xmlns:a16="http://schemas.microsoft.com/office/drawing/2014/main" id="{9043D168-75D6-40BF-9EDC-907B1E1459A5}"/>
                </a:ext>
              </a:extLst>
            </p:cNvPr>
            <p:cNvPicPr>
              <a:picLocks noChangeAspect="1"/>
            </p:cNvPicPr>
            <p:nvPr/>
          </p:nvPicPr>
          <p:blipFill>
            <a:blip r:embed="rId7"/>
            <a:stretch>
              <a:fillRect/>
            </a:stretch>
          </p:blipFill>
          <p:spPr>
            <a:xfrm>
              <a:off x="9533744" y="7006180"/>
              <a:ext cx="4287058" cy="2971571"/>
            </a:xfrm>
            <a:prstGeom prst="rect">
              <a:avLst/>
            </a:prstGeom>
            <a:ln>
              <a:solidFill>
                <a:srgbClr val="001C7F"/>
              </a:solidFill>
            </a:ln>
          </p:spPr>
        </p:pic>
      </p:grpSp>
      <p:sp>
        <p:nvSpPr>
          <p:cNvPr id="18" name="ZoneTexte 17">
            <a:extLst>
              <a:ext uri="{FF2B5EF4-FFF2-40B4-BE49-F238E27FC236}">
                <a16:creationId xmlns:a16="http://schemas.microsoft.com/office/drawing/2014/main" id="{99AF324D-40FA-4205-8465-EC0735E3F2FB}"/>
              </a:ext>
            </a:extLst>
          </p:cNvPr>
          <p:cNvSpPr txBox="1"/>
          <p:nvPr/>
        </p:nvSpPr>
        <p:spPr>
          <a:xfrm>
            <a:off x="12095301" y="2061896"/>
            <a:ext cx="3739686" cy="584775"/>
          </a:xfrm>
          <a:prstGeom prst="rect">
            <a:avLst/>
          </a:prstGeom>
          <a:noFill/>
        </p:spPr>
        <p:txBody>
          <a:bodyPr wrap="square" rtlCol="0">
            <a:spAutoFit/>
          </a:bodyPr>
          <a:lstStyle/>
          <a:p>
            <a:r>
              <a:rPr lang="fr-FR" sz="3200" b="1" dirty="0">
                <a:solidFill>
                  <a:srgbClr val="002060"/>
                </a:solidFill>
              </a:rPr>
              <a:t>f2_weighted : 0.8612</a:t>
            </a:r>
          </a:p>
        </p:txBody>
      </p:sp>
      <p:sp>
        <p:nvSpPr>
          <p:cNvPr id="19" name="ZoneTexte 18">
            <a:extLst>
              <a:ext uri="{FF2B5EF4-FFF2-40B4-BE49-F238E27FC236}">
                <a16:creationId xmlns:a16="http://schemas.microsoft.com/office/drawing/2014/main" id="{5C76E838-C518-4DEB-B342-B1CC7483564E}"/>
              </a:ext>
            </a:extLst>
          </p:cNvPr>
          <p:cNvSpPr txBox="1"/>
          <p:nvPr/>
        </p:nvSpPr>
        <p:spPr>
          <a:xfrm>
            <a:off x="3117703" y="2158446"/>
            <a:ext cx="6858000" cy="584775"/>
          </a:xfrm>
          <a:prstGeom prst="rect">
            <a:avLst/>
          </a:prstGeom>
          <a:noFill/>
        </p:spPr>
        <p:txBody>
          <a:bodyPr wrap="square" rtlCol="0">
            <a:spAutoFit/>
          </a:bodyPr>
          <a:lstStyle/>
          <a:p>
            <a:r>
              <a:rPr lang="fr-FR" sz="3200" b="1" dirty="0">
                <a:solidFill>
                  <a:srgbClr val="002060"/>
                </a:solidFill>
              </a:rPr>
              <a:t>AUC: 0.8865</a:t>
            </a:r>
          </a:p>
        </p:txBody>
      </p:sp>
      <p:sp>
        <p:nvSpPr>
          <p:cNvPr id="22" name="ZoneTexte 21">
            <a:extLst>
              <a:ext uri="{FF2B5EF4-FFF2-40B4-BE49-F238E27FC236}">
                <a16:creationId xmlns:a16="http://schemas.microsoft.com/office/drawing/2014/main" id="{03808FB2-4EFF-4C94-83E3-FE018654259A}"/>
              </a:ext>
            </a:extLst>
          </p:cNvPr>
          <p:cNvSpPr txBox="1"/>
          <p:nvPr/>
        </p:nvSpPr>
        <p:spPr>
          <a:xfrm>
            <a:off x="0" y="2646671"/>
            <a:ext cx="3733800" cy="584775"/>
          </a:xfrm>
          <a:prstGeom prst="rect">
            <a:avLst/>
          </a:prstGeom>
          <a:noFill/>
        </p:spPr>
        <p:txBody>
          <a:bodyPr wrap="square" rtlCol="0">
            <a:spAutoFit/>
          </a:bodyPr>
          <a:lstStyle/>
          <a:p>
            <a:pPr algn="ctr"/>
            <a:r>
              <a:rPr lang="fr-FR" sz="3200" b="1" dirty="0">
                <a:solidFill>
                  <a:srgbClr val="1C5299"/>
                </a:solidFill>
                <a:latin typeface="Tw Cen MT" panose="020B0602020104020603" pitchFamily="34" charset="0"/>
              </a:rPr>
              <a:t>TRAIN</a:t>
            </a:r>
          </a:p>
        </p:txBody>
      </p:sp>
      <p:sp>
        <p:nvSpPr>
          <p:cNvPr id="25" name="ZoneTexte 24">
            <a:extLst>
              <a:ext uri="{FF2B5EF4-FFF2-40B4-BE49-F238E27FC236}">
                <a16:creationId xmlns:a16="http://schemas.microsoft.com/office/drawing/2014/main" id="{8C6EEC02-6882-4E34-9E54-5DF442F7456F}"/>
              </a:ext>
            </a:extLst>
          </p:cNvPr>
          <p:cNvSpPr txBox="1"/>
          <p:nvPr/>
        </p:nvSpPr>
        <p:spPr>
          <a:xfrm>
            <a:off x="5309902" y="2633689"/>
            <a:ext cx="3733800" cy="584775"/>
          </a:xfrm>
          <a:prstGeom prst="rect">
            <a:avLst/>
          </a:prstGeom>
          <a:noFill/>
        </p:spPr>
        <p:txBody>
          <a:bodyPr wrap="square" rtlCol="0">
            <a:spAutoFit/>
          </a:bodyPr>
          <a:lstStyle/>
          <a:p>
            <a:pPr algn="ctr"/>
            <a:r>
              <a:rPr lang="fr-FR" sz="3200" b="1" dirty="0">
                <a:solidFill>
                  <a:srgbClr val="1C5299"/>
                </a:solidFill>
                <a:latin typeface="Tw Cen MT" panose="020B0602020104020603" pitchFamily="34" charset="0"/>
              </a:rPr>
              <a:t>TEST</a:t>
            </a:r>
          </a:p>
        </p:txBody>
      </p:sp>
      <p:grpSp>
        <p:nvGrpSpPr>
          <p:cNvPr id="23" name="Groupe 22">
            <a:extLst>
              <a:ext uri="{FF2B5EF4-FFF2-40B4-BE49-F238E27FC236}">
                <a16:creationId xmlns:a16="http://schemas.microsoft.com/office/drawing/2014/main" id="{C34C5A83-0893-4C35-B552-606005F454E6}"/>
              </a:ext>
            </a:extLst>
          </p:cNvPr>
          <p:cNvGrpSpPr/>
          <p:nvPr/>
        </p:nvGrpSpPr>
        <p:grpSpPr>
          <a:xfrm>
            <a:off x="234231" y="3308326"/>
            <a:ext cx="8938035" cy="6641772"/>
            <a:chOff x="250644" y="3123221"/>
            <a:chExt cx="8938035" cy="6641772"/>
          </a:xfrm>
        </p:grpSpPr>
        <p:pic>
          <p:nvPicPr>
            <p:cNvPr id="3" name="Image 2">
              <a:extLst>
                <a:ext uri="{FF2B5EF4-FFF2-40B4-BE49-F238E27FC236}">
                  <a16:creationId xmlns:a16="http://schemas.microsoft.com/office/drawing/2014/main" id="{09B15B9D-8FBF-4EDA-9069-4A89A28F7DFB}"/>
                </a:ext>
              </a:extLst>
            </p:cNvPr>
            <p:cNvPicPr>
              <a:picLocks noChangeAspect="1"/>
            </p:cNvPicPr>
            <p:nvPr/>
          </p:nvPicPr>
          <p:blipFill>
            <a:blip r:embed="rId8"/>
            <a:stretch>
              <a:fillRect/>
            </a:stretch>
          </p:blipFill>
          <p:spPr>
            <a:xfrm>
              <a:off x="250644" y="3123221"/>
              <a:ext cx="4436196" cy="3501081"/>
            </a:xfrm>
            <a:prstGeom prst="rect">
              <a:avLst/>
            </a:prstGeom>
          </p:spPr>
        </p:pic>
        <p:pic>
          <p:nvPicPr>
            <p:cNvPr id="5" name="Image 4">
              <a:extLst>
                <a:ext uri="{FF2B5EF4-FFF2-40B4-BE49-F238E27FC236}">
                  <a16:creationId xmlns:a16="http://schemas.microsoft.com/office/drawing/2014/main" id="{27A6ACAD-FED7-49CC-8D88-AA4895BA1157}"/>
                </a:ext>
              </a:extLst>
            </p:cNvPr>
            <p:cNvPicPr>
              <a:picLocks noChangeAspect="1"/>
            </p:cNvPicPr>
            <p:nvPr/>
          </p:nvPicPr>
          <p:blipFill>
            <a:blip r:embed="rId9"/>
            <a:stretch>
              <a:fillRect/>
            </a:stretch>
          </p:blipFill>
          <p:spPr>
            <a:xfrm>
              <a:off x="439012" y="6889607"/>
              <a:ext cx="4171537" cy="2875386"/>
            </a:xfrm>
            <a:prstGeom prst="rect">
              <a:avLst/>
            </a:prstGeom>
            <a:ln>
              <a:solidFill>
                <a:srgbClr val="001C7F"/>
              </a:solidFill>
            </a:ln>
          </p:spPr>
        </p:pic>
        <p:pic>
          <p:nvPicPr>
            <p:cNvPr id="7" name="Image 6">
              <a:extLst>
                <a:ext uri="{FF2B5EF4-FFF2-40B4-BE49-F238E27FC236}">
                  <a16:creationId xmlns:a16="http://schemas.microsoft.com/office/drawing/2014/main" id="{93DD534C-D6FD-443E-BF2D-794A046384BC}"/>
                </a:ext>
              </a:extLst>
            </p:cNvPr>
            <p:cNvPicPr>
              <a:picLocks noChangeAspect="1"/>
            </p:cNvPicPr>
            <p:nvPr/>
          </p:nvPicPr>
          <p:blipFill>
            <a:blip r:embed="rId10"/>
            <a:stretch>
              <a:fillRect/>
            </a:stretch>
          </p:blipFill>
          <p:spPr>
            <a:xfrm>
              <a:off x="4914850" y="3123221"/>
              <a:ext cx="4273829" cy="3501081"/>
            </a:xfrm>
            <a:prstGeom prst="rect">
              <a:avLst/>
            </a:prstGeom>
          </p:spPr>
        </p:pic>
        <p:pic>
          <p:nvPicPr>
            <p:cNvPr id="21" name="Image 20">
              <a:extLst>
                <a:ext uri="{FF2B5EF4-FFF2-40B4-BE49-F238E27FC236}">
                  <a16:creationId xmlns:a16="http://schemas.microsoft.com/office/drawing/2014/main" id="{43CED7B3-C93C-4124-92C2-A2667D4B6DFA}"/>
                </a:ext>
              </a:extLst>
            </p:cNvPr>
            <p:cNvPicPr>
              <a:picLocks noChangeAspect="1"/>
            </p:cNvPicPr>
            <p:nvPr/>
          </p:nvPicPr>
          <p:blipFill>
            <a:blip r:embed="rId11"/>
            <a:stretch>
              <a:fillRect/>
            </a:stretch>
          </p:blipFill>
          <p:spPr>
            <a:xfrm>
              <a:off x="4735352" y="6881487"/>
              <a:ext cx="4239858" cy="2875386"/>
            </a:xfrm>
            <a:prstGeom prst="rect">
              <a:avLst/>
            </a:prstGeom>
            <a:ln>
              <a:solidFill>
                <a:srgbClr val="001C7F"/>
              </a:solidFill>
            </a:ln>
          </p:spPr>
        </p:pic>
      </p:grpSp>
    </p:spTree>
    <p:extLst>
      <p:ext uri="{BB962C8B-B14F-4D97-AF65-F5344CB8AC3E}">
        <p14:creationId xmlns:p14="http://schemas.microsoft.com/office/powerpoint/2010/main" val="1747866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2058" y="186426"/>
            <a:ext cx="9067803" cy="1299473"/>
          </a:xfrm>
          <a:custGeom>
            <a:avLst/>
            <a:gdLst/>
            <a:ahLst/>
            <a:cxnLst/>
            <a:rect l="l" t="t" r="r" b="b"/>
            <a:pathLst>
              <a:path w="7106427" h="3242103">
                <a:moveTo>
                  <a:pt x="0" y="0"/>
                </a:moveTo>
                <a:lnTo>
                  <a:pt x="7106428" y="0"/>
                </a:lnTo>
                <a:lnTo>
                  <a:pt x="7106428" y="3242103"/>
                </a:lnTo>
                <a:lnTo>
                  <a:pt x="0" y="3242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85800" y="294618"/>
            <a:ext cx="8714509" cy="827214"/>
          </a:xfrm>
          <a:prstGeom prst="rect">
            <a:avLst/>
          </a:prstGeom>
        </p:spPr>
        <p:txBody>
          <a:bodyPr wrap="square" lIns="0" tIns="0" rIns="0" bIns="0" rtlCol="0" anchor="t">
            <a:spAutoFit/>
          </a:bodyPr>
          <a:lstStyle/>
          <a:p>
            <a:pPr marL="0" marR="0" lvl="0" indent="0" algn="ctr" defTabSz="914400" rtl="0" eaLnBrk="1" fontAlgn="auto" latinLnBrk="0" hangingPunct="1">
              <a:lnSpc>
                <a:spcPts val="6719"/>
              </a:lnSpc>
              <a:spcBef>
                <a:spcPts val="0"/>
              </a:spcBef>
              <a:spcAft>
                <a:spcPts val="0"/>
              </a:spcAft>
              <a:buClrTx/>
              <a:buSzTx/>
              <a:buFontTx/>
              <a:buNone/>
              <a:tabLst/>
              <a:defRPr/>
            </a:pPr>
            <a:r>
              <a:rPr kumimoji="0" lang="en-US" sz="5400" b="1" i="0" u="none" strike="noStrike" kern="1200" cap="none" spc="0" normalizeH="0" baseline="0" noProof="0" dirty="0" err="1">
                <a:ln>
                  <a:noFill/>
                </a:ln>
                <a:solidFill>
                  <a:srgbClr val="3F72B6"/>
                </a:solidFill>
                <a:effectLst/>
                <a:uLnTx/>
                <a:uFillTx/>
                <a:ea typeface="+mn-ea"/>
                <a:cs typeface="+mn-cs"/>
              </a:rPr>
              <a:t>Méthodes</a:t>
            </a:r>
            <a:r>
              <a:rPr kumimoji="0" lang="en-US" sz="5400" b="1" i="0" u="none" strike="noStrike" kern="1200" cap="none" spc="0" normalizeH="0" baseline="0" noProof="0" dirty="0">
                <a:ln>
                  <a:noFill/>
                </a:ln>
                <a:solidFill>
                  <a:srgbClr val="3F72B6"/>
                </a:solidFill>
                <a:effectLst/>
                <a:uLnTx/>
                <a:uFillTx/>
                <a:ea typeface="+mn-ea"/>
                <a:cs typeface="+mn-cs"/>
              </a:rPr>
              <a:t> </a:t>
            </a:r>
            <a:r>
              <a:rPr lang="en-US" sz="5400" b="1" dirty="0" err="1">
                <a:solidFill>
                  <a:srgbClr val="3F72B6"/>
                </a:solidFill>
              </a:rPr>
              <a:t>Ensembliste</a:t>
            </a:r>
            <a:r>
              <a:rPr kumimoji="0" lang="en-US" sz="5400" b="1" i="0" u="none" strike="noStrike" kern="1200" cap="none" spc="0" normalizeH="0" baseline="0" noProof="0" dirty="0">
                <a:ln>
                  <a:noFill/>
                </a:ln>
                <a:solidFill>
                  <a:srgbClr val="3F72B6"/>
                </a:solidFill>
                <a:effectLst/>
                <a:uLnTx/>
                <a:uFillTx/>
                <a:ea typeface="+mn-ea"/>
                <a:cs typeface="+mn-cs"/>
              </a:rPr>
              <a:t>  </a:t>
            </a:r>
          </a:p>
        </p:txBody>
      </p:sp>
      <p:sp>
        <p:nvSpPr>
          <p:cNvPr id="9" name="TextBox 9"/>
          <p:cNvSpPr txBox="1"/>
          <p:nvPr/>
        </p:nvSpPr>
        <p:spPr>
          <a:xfrm>
            <a:off x="12632526" y="4874739"/>
            <a:ext cx="3679836" cy="1019177"/>
          </a:xfrm>
          <a:prstGeom prst="rect">
            <a:avLst/>
          </a:prstGeom>
        </p:spPr>
        <p:txBody>
          <a:bodyPr lIns="0" tIns="0" rIns="0" bIns="0" rtlCol="0" anchor="t">
            <a:spAutoFit/>
          </a:bodyPr>
          <a:lstStyle/>
          <a:p>
            <a:pPr marL="0" marR="0" lvl="0" indent="0" algn="ctr" defTabSz="914400" rtl="0" eaLnBrk="1" fontAlgn="auto" latinLnBrk="0" hangingPunct="1">
              <a:lnSpc>
                <a:spcPts val="8399"/>
              </a:lnSpc>
              <a:spcBef>
                <a:spcPts val="0"/>
              </a:spcBef>
              <a:spcAft>
                <a:spcPts val="0"/>
              </a:spcAft>
              <a:buClrTx/>
              <a:buSzTx/>
              <a:buFontTx/>
              <a:buNone/>
              <a:tabLst/>
              <a:defRPr/>
            </a:pPr>
            <a:r>
              <a:rPr kumimoji="0" lang="en-US" sz="5999" b="0" i="0" u="none" strike="noStrike" kern="1200" cap="none" spc="0" normalizeH="0" baseline="0" noProof="0">
                <a:ln>
                  <a:noFill/>
                </a:ln>
                <a:solidFill>
                  <a:srgbClr val="FFFFFF"/>
                </a:solidFill>
                <a:effectLst/>
                <a:uLnTx/>
                <a:uFillTx/>
                <a:latin typeface="DM Sans Bold"/>
                <a:ea typeface="+mn-ea"/>
                <a:cs typeface="+mn-cs"/>
              </a:rPr>
              <a:t>20K</a:t>
            </a:r>
          </a:p>
        </p:txBody>
      </p:sp>
      <p:pic>
        <p:nvPicPr>
          <p:cNvPr id="7" name="Image 6">
            <a:extLst>
              <a:ext uri="{FF2B5EF4-FFF2-40B4-BE49-F238E27FC236}">
                <a16:creationId xmlns:a16="http://schemas.microsoft.com/office/drawing/2014/main" id="{C052B55D-3BF6-4F00-B10F-A8D83428AF50}"/>
              </a:ext>
            </a:extLst>
          </p:cNvPr>
          <p:cNvPicPr>
            <a:picLocks noChangeAspect="1"/>
          </p:cNvPicPr>
          <p:nvPr/>
        </p:nvPicPr>
        <p:blipFill>
          <a:blip r:embed="rId4"/>
          <a:stretch>
            <a:fillRect/>
          </a:stretch>
        </p:blipFill>
        <p:spPr>
          <a:xfrm>
            <a:off x="16312362" y="186426"/>
            <a:ext cx="1809750" cy="1905000"/>
          </a:xfrm>
          <a:prstGeom prst="rect">
            <a:avLst/>
          </a:prstGeom>
        </p:spPr>
      </p:pic>
      <p:sp>
        <p:nvSpPr>
          <p:cNvPr id="10" name="TextBox 4">
            <a:extLst>
              <a:ext uri="{FF2B5EF4-FFF2-40B4-BE49-F238E27FC236}">
                <a16:creationId xmlns:a16="http://schemas.microsoft.com/office/drawing/2014/main" id="{0CDB5DED-08B0-46DD-903F-31C6273B0245}"/>
              </a:ext>
            </a:extLst>
          </p:cNvPr>
          <p:cNvSpPr txBox="1"/>
          <p:nvPr/>
        </p:nvSpPr>
        <p:spPr>
          <a:xfrm>
            <a:off x="-152400" y="1552434"/>
            <a:ext cx="7456420" cy="777970"/>
          </a:xfrm>
          <a:prstGeom prst="rect">
            <a:avLst/>
          </a:prstGeom>
        </p:spPr>
        <p:txBody>
          <a:bodyPr wrap="square" lIns="0" tIns="0" rIns="0" bIns="0" rtlCol="0" anchor="t">
            <a:spAutoFit/>
          </a:bodyPr>
          <a:lstStyle/>
          <a:p>
            <a:pPr marL="0" marR="0" lvl="0" indent="0" algn="ctr" defTabSz="914400" rtl="0" eaLnBrk="1" fontAlgn="auto" latinLnBrk="0" hangingPunct="1">
              <a:lnSpc>
                <a:spcPts val="6719"/>
              </a:lnSpc>
              <a:spcBef>
                <a:spcPts val="0"/>
              </a:spcBef>
              <a:spcAft>
                <a:spcPts val="0"/>
              </a:spcAft>
              <a:buClrTx/>
              <a:buSzTx/>
              <a:buFontTx/>
              <a:buNone/>
              <a:tabLst/>
              <a:defRPr/>
            </a:pPr>
            <a:r>
              <a:rPr lang="fr-FR" sz="4000" b="1" dirty="0">
                <a:solidFill>
                  <a:srgbClr val="3F72B6"/>
                </a:solidFill>
              </a:rPr>
              <a:t>XGBOOST Classifier</a:t>
            </a:r>
            <a:endParaRPr kumimoji="0" lang="en-US" sz="4000" b="0" i="0" u="none" strike="noStrike" kern="1200" cap="none" spc="0" normalizeH="0" baseline="0" noProof="0" dirty="0">
              <a:ln>
                <a:noFill/>
              </a:ln>
              <a:solidFill>
                <a:srgbClr val="3F72B6"/>
              </a:solidFill>
              <a:effectLst/>
              <a:uLnTx/>
              <a:uFillTx/>
              <a:latin typeface="Montserrat Bold"/>
              <a:ea typeface="+mn-ea"/>
              <a:cs typeface="+mn-cs"/>
            </a:endParaRPr>
          </a:p>
        </p:txBody>
      </p:sp>
      <p:sp>
        <p:nvSpPr>
          <p:cNvPr id="12" name="TextBox 4">
            <a:extLst>
              <a:ext uri="{FF2B5EF4-FFF2-40B4-BE49-F238E27FC236}">
                <a16:creationId xmlns:a16="http://schemas.microsoft.com/office/drawing/2014/main" id="{36969CDB-1E9C-4283-BD05-5E3ADBAC068D}"/>
              </a:ext>
            </a:extLst>
          </p:cNvPr>
          <p:cNvSpPr txBox="1"/>
          <p:nvPr/>
        </p:nvSpPr>
        <p:spPr>
          <a:xfrm>
            <a:off x="10062385" y="1170456"/>
            <a:ext cx="5838416" cy="777970"/>
          </a:xfrm>
          <a:prstGeom prst="rect">
            <a:avLst/>
          </a:prstGeom>
        </p:spPr>
        <p:txBody>
          <a:bodyPr wrap="square" lIns="0" tIns="0" rIns="0" bIns="0" rtlCol="0" anchor="t">
            <a:spAutoFit/>
          </a:bodyPr>
          <a:lstStyle/>
          <a:p>
            <a:pPr marL="0" marR="0" lvl="0" indent="0" algn="ctr" defTabSz="914400" rtl="0" eaLnBrk="1" fontAlgn="auto" latinLnBrk="0" hangingPunct="1">
              <a:lnSpc>
                <a:spcPts val="6719"/>
              </a:lnSpc>
              <a:spcBef>
                <a:spcPts val="0"/>
              </a:spcBef>
              <a:spcAft>
                <a:spcPts val="0"/>
              </a:spcAft>
              <a:buClrTx/>
              <a:buSzTx/>
              <a:buFontTx/>
              <a:buNone/>
              <a:tabLst/>
              <a:defRPr/>
            </a:pPr>
            <a:r>
              <a:rPr kumimoji="0" lang="fr-FR" sz="4000" b="1" i="0" u="none" strike="noStrike" kern="1200" cap="none" spc="0" normalizeH="0" baseline="0" noProof="0" dirty="0" err="1">
                <a:ln>
                  <a:noFill/>
                </a:ln>
                <a:solidFill>
                  <a:srgbClr val="3F72B6"/>
                </a:solidFill>
                <a:effectLst/>
                <a:uLnTx/>
                <a:uFillTx/>
                <a:latin typeface="Montserrat Bold"/>
                <a:ea typeface="+mn-ea"/>
                <a:cs typeface="+mn-cs"/>
              </a:rPr>
              <a:t>Lig</a:t>
            </a:r>
            <a:r>
              <a:rPr lang="fr-FR" sz="4000" b="1" dirty="0" err="1">
                <a:solidFill>
                  <a:srgbClr val="3F72B6"/>
                </a:solidFill>
                <a:latin typeface="Montserrat Bold"/>
              </a:rPr>
              <a:t>htGBM</a:t>
            </a:r>
            <a:r>
              <a:rPr lang="fr-FR" sz="4000" b="1" dirty="0">
                <a:solidFill>
                  <a:srgbClr val="3F72B6"/>
                </a:solidFill>
                <a:latin typeface="Montserrat Bold"/>
              </a:rPr>
              <a:t> Classifier</a:t>
            </a:r>
            <a:endParaRPr kumimoji="0" lang="en-US" sz="4000" b="0" i="0" u="none" strike="noStrike" kern="1200" cap="none" spc="0" normalizeH="0" baseline="0" noProof="0" dirty="0">
              <a:ln>
                <a:noFill/>
              </a:ln>
              <a:solidFill>
                <a:srgbClr val="3F72B6"/>
              </a:solidFill>
              <a:effectLst/>
              <a:uLnTx/>
              <a:uFillTx/>
              <a:latin typeface="Montserrat Bold"/>
              <a:ea typeface="+mn-ea"/>
              <a:cs typeface="+mn-cs"/>
            </a:endParaRPr>
          </a:p>
        </p:txBody>
      </p:sp>
      <p:sp>
        <p:nvSpPr>
          <p:cNvPr id="15" name="ZoneTexte 14">
            <a:extLst>
              <a:ext uri="{FF2B5EF4-FFF2-40B4-BE49-F238E27FC236}">
                <a16:creationId xmlns:a16="http://schemas.microsoft.com/office/drawing/2014/main" id="{5FCC89D9-B021-4C38-94F5-E5802936BC1D}"/>
              </a:ext>
            </a:extLst>
          </p:cNvPr>
          <p:cNvSpPr txBox="1"/>
          <p:nvPr/>
        </p:nvSpPr>
        <p:spPr>
          <a:xfrm>
            <a:off x="745763" y="2692128"/>
            <a:ext cx="7391400" cy="3108543"/>
          </a:xfrm>
          <a:prstGeom prst="rect">
            <a:avLst/>
          </a:prstGeom>
          <a:noFill/>
        </p:spPr>
        <p:txBody>
          <a:bodyPr wrap="square" rtlCol="0">
            <a:spAutoFit/>
          </a:bodyPr>
          <a:lstStyle/>
          <a:p>
            <a:pPr algn="just"/>
            <a:r>
              <a:rPr lang="fr-FR" sz="2800" dirty="0">
                <a:ea typeface="Calibri" panose="020F0502020204030204" pitchFamily="34" charset="0"/>
                <a:cs typeface="Calibri" panose="020F0502020204030204" pitchFamily="34" charset="0"/>
              </a:rPr>
              <a:t>C’est une méthode de </a:t>
            </a:r>
            <a:r>
              <a:rPr lang="fr-FR" sz="2800" b="1" dirty="0" err="1">
                <a:ea typeface="Calibri" panose="020F0502020204030204" pitchFamily="34" charset="0"/>
                <a:cs typeface="Calibri" panose="020F0502020204030204" pitchFamily="34" charset="0"/>
              </a:rPr>
              <a:t>Boosting</a:t>
            </a:r>
            <a:r>
              <a:rPr lang="fr-FR" sz="2800" dirty="0">
                <a:ea typeface="Calibri" panose="020F0502020204030204" pitchFamily="34" charset="0"/>
                <a:cs typeface="Calibri" panose="020F0502020204030204" pitchFamily="34" charset="0"/>
              </a:rPr>
              <a:t> .Elle fait un assemblage d'arbres décisionnels (</a:t>
            </a:r>
            <a:r>
              <a:rPr lang="fr-FR" sz="2800" dirty="0" err="1">
                <a:ea typeface="Calibri" panose="020F0502020204030204" pitchFamily="34" charset="0"/>
                <a:cs typeface="Calibri" panose="020F0502020204030204" pitchFamily="34" charset="0"/>
              </a:rPr>
              <a:t>weak</a:t>
            </a:r>
            <a:r>
              <a:rPr lang="fr-FR" sz="2800" dirty="0">
                <a:ea typeface="Calibri" panose="020F0502020204030204" pitchFamily="34" charset="0"/>
                <a:cs typeface="Calibri" panose="020F0502020204030204" pitchFamily="34" charset="0"/>
              </a:rPr>
              <a:t> </a:t>
            </a:r>
            <a:r>
              <a:rPr lang="fr-FR" sz="2800" dirty="0" err="1">
                <a:ea typeface="Calibri" panose="020F0502020204030204" pitchFamily="34" charset="0"/>
                <a:cs typeface="Calibri" panose="020F0502020204030204" pitchFamily="34" charset="0"/>
              </a:rPr>
              <a:t>learners</a:t>
            </a:r>
            <a:r>
              <a:rPr lang="fr-FR" sz="2800" dirty="0">
                <a:ea typeface="Calibri" panose="020F0502020204030204" pitchFamily="34" charset="0"/>
                <a:cs typeface="Calibri" panose="020F0502020204030204" pitchFamily="34" charset="0"/>
              </a:rPr>
              <a:t>) qui prédisent les résidus et corrige les erreurs des arbres décisionnels précédents. </a:t>
            </a:r>
          </a:p>
          <a:p>
            <a:pPr algn="just"/>
            <a:endParaRPr lang="fr-FR" sz="2800" dirty="0">
              <a:ea typeface="Calibri" panose="020F0502020204030204" pitchFamily="34" charset="0"/>
              <a:cs typeface="Calibri" panose="020F0502020204030204" pitchFamily="34" charset="0"/>
            </a:endParaRPr>
          </a:p>
          <a:p>
            <a:pPr algn="just"/>
            <a:r>
              <a:rPr lang="fr-FR" sz="2800" dirty="0">
                <a:ea typeface="Calibri" panose="020F0502020204030204" pitchFamily="34" charset="0"/>
                <a:cs typeface="Calibri" panose="020F0502020204030204" pitchFamily="34" charset="0"/>
              </a:rPr>
              <a:t>L’avantage est qu’elle permet de réduire les biais, et rend plus performent les prédictions</a:t>
            </a:r>
            <a:r>
              <a:rPr lang="fr-FR" sz="2800" dirty="0">
                <a:latin typeface="Calibri" panose="020F0502020204030204" pitchFamily="34" charset="0"/>
                <a:ea typeface="Calibri" panose="020F0502020204030204" pitchFamily="34" charset="0"/>
                <a:cs typeface="Calibri" panose="020F0502020204030204" pitchFamily="34" charset="0"/>
              </a:rPr>
              <a:t>.</a:t>
            </a:r>
            <a:endParaRPr lang="fr-SN" sz="2800" dirty="0">
              <a:latin typeface="Calibri" panose="020F0502020204030204" pitchFamily="34" charset="0"/>
              <a:ea typeface="Calibri" panose="020F0502020204030204" pitchFamily="34" charset="0"/>
              <a:cs typeface="Calibri" panose="020F0502020204030204" pitchFamily="34" charset="0"/>
            </a:endParaRPr>
          </a:p>
        </p:txBody>
      </p:sp>
      <p:sp>
        <p:nvSpPr>
          <p:cNvPr id="16" name="ZoneTexte 15">
            <a:extLst>
              <a:ext uri="{FF2B5EF4-FFF2-40B4-BE49-F238E27FC236}">
                <a16:creationId xmlns:a16="http://schemas.microsoft.com/office/drawing/2014/main" id="{AB0BD75F-B760-483B-9955-65DE8A1F1A57}"/>
              </a:ext>
            </a:extLst>
          </p:cNvPr>
          <p:cNvSpPr txBox="1"/>
          <p:nvPr/>
        </p:nvSpPr>
        <p:spPr>
          <a:xfrm>
            <a:off x="10150838" y="2150237"/>
            <a:ext cx="7620000" cy="5539978"/>
          </a:xfrm>
          <a:prstGeom prst="rect">
            <a:avLst/>
          </a:prstGeom>
          <a:noFill/>
        </p:spPr>
        <p:txBody>
          <a:bodyPr wrap="square" rtlCol="0">
            <a:spAutoFit/>
          </a:bodyPr>
          <a:lstStyle/>
          <a:p>
            <a:pPr algn="just"/>
            <a:r>
              <a:rPr lang="fr-FR" sz="2800" b="0" i="0" dirty="0">
                <a:solidFill>
                  <a:srgbClr val="333333"/>
                </a:solidFill>
                <a:effectLst/>
                <a:ea typeface="Calibri" panose="020F0502020204030204" pitchFamily="34" charset="0"/>
                <a:cs typeface="Calibri" panose="020F0502020204030204" pitchFamily="34" charset="0"/>
              </a:rPr>
              <a:t>Light GBM est un cadre de renforcement de gradient qui utilise un algorithme d'apprentissage basé sur des arbres.</a:t>
            </a:r>
            <a:endParaRPr lang="fr-FR" sz="2800" dirty="0">
              <a:solidFill>
                <a:srgbClr val="333333"/>
              </a:solidFill>
              <a:ea typeface="Calibri" panose="020F0502020204030204" pitchFamily="34" charset="0"/>
              <a:cs typeface="Calibri" panose="020F0502020204030204" pitchFamily="34" charset="0"/>
            </a:endParaRPr>
          </a:p>
          <a:p>
            <a:pPr algn="just"/>
            <a:r>
              <a:rPr lang="fr-FR" sz="2800" b="1" i="0" dirty="0">
                <a:solidFill>
                  <a:srgbClr val="333333"/>
                </a:solidFill>
                <a:effectLst/>
                <a:ea typeface="Calibri" panose="020F0502020204030204" pitchFamily="34" charset="0"/>
                <a:cs typeface="Calibri" panose="020F0502020204030204" pitchFamily="34" charset="0"/>
              </a:rPr>
              <a:t>Light GBM fait croître l'arbre verticalement</a:t>
            </a:r>
            <a:r>
              <a:rPr lang="fr-FR" sz="2800" b="0" i="0" dirty="0">
                <a:solidFill>
                  <a:srgbClr val="333333"/>
                </a:solidFill>
                <a:effectLst/>
                <a:ea typeface="Calibri" panose="020F0502020204030204" pitchFamily="34" charset="0"/>
                <a:cs typeface="Calibri" panose="020F0502020204030204" pitchFamily="34" charset="0"/>
              </a:rPr>
              <a:t> tandis que d'autres algorithmes font pousser des arbres horizontalement, ce qui signifie que Light GBM fait pousser l'arbre par </a:t>
            </a:r>
            <a:r>
              <a:rPr lang="fr-FR" sz="2800" b="1" i="0" dirty="0">
                <a:solidFill>
                  <a:srgbClr val="333333"/>
                </a:solidFill>
                <a:effectLst/>
                <a:ea typeface="Calibri" panose="020F0502020204030204" pitchFamily="34" charset="0"/>
                <a:cs typeface="Calibri" panose="020F0502020204030204" pitchFamily="34" charset="0"/>
              </a:rPr>
              <a:t>feuille</a:t>
            </a:r>
            <a:r>
              <a:rPr lang="fr-FR" sz="2800" b="0" i="0" dirty="0">
                <a:solidFill>
                  <a:srgbClr val="333333"/>
                </a:solidFill>
                <a:effectLst/>
                <a:ea typeface="Calibri" panose="020F0502020204030204" pitchFamily="34" charset="0"/>
                <a:cs typeface="Calibri" panose="020F0502020204030204" pitchFamily="34" charset="0"/>
              </a:rPr>
              <a:t> tandis que l'autre algorithme se développe par niveau. Il choisira la feuille avec une perte de delta maximale pour se développer. Lors de la croissance de la même feuille, l'algorithme par feuille peut réduire plus de perte qu'un algorithme par niveau.</a:t>
            </a:r>
          </a:p>
          <a:p>
            <a:endParaRPr lang="fr-FR" dirty="0"/>
          </a:p>
        </p:txBody>
      </p:sp>
      <p:pic>
        <p:nvPicPr>
          <p:cNvPr id="6" name="Image 5">
            <a:extLst>
              <a:ext uri="{FF2B5EF4-FFF2-40B4-BE49-F238E27FC236}">
                <a16:creationId xmlns:a16="http://schemas.microsoft.com/office/drawing/2014/main" id="{8FC320AE-05D5-4640-BDC5-27640EB1094A}"/>
              </a:ext>
            </a:extLst>
          </p:cNvPr>
          <p:cNvPicPr>
            <a:picLocks noChangeAspect="1"/>
          </p:cNvPicPr>
          <p:nvPr/>
        </p:nvPicPr>
        <p:blipFill rotWithShape="1">
          <a:blip r:embed="rId5"/>
          <a:srcRect t="53609" r="4883"/>
          <a:stretch/>
        </p:blipFill>
        <p:spPr>
          <a:xfrm>
            <a:off x="9381483" y="7523388"/>
            <a:ext cx="8906517" cy="1769512"/>
          </a:xfrm>
          <a:prstGeom prst="rect">
            <a:avLst/>
          </a:prstGeom>
        </p:spPr>
      </p:pic>
      <p:pic>
        <p:nvPicPr>
          <p:cNvPr id="3" name="Image 2"/>
          <p:cNvPicPr>
            <a:picLocks noChangeAspect="1"/>
          </p:cNvPicPr>
          <p:nvPr/>
        </p:nvPicPr>
        <p:blipFill rotWithShape="1">
          <a:blip r:embed="rId6"/>
          <a:srcRect t="5154"/>
          <a:stretch/>
        </p:blipFill>
        <p:spPr>
          <a:xfrm>
            <a:off x="356880" y="7124700"/>
            <a:ext cx="8507441" cy="2168200"/>
          </a:xfrm>
          <a:prstGeom prst="rect">
            <a:avLst/>
          </a:prstGeom>
        </p:spPr>
      </p:pic>
    </p:spTree>
    <p:extLst>
      <p:ext uri="{BB962C8B-B14F-4D97-AF65-F5344CB8AC3E}">
        <p14:creationId xmlns:p14="http://schemas.microsoft.com/office/powerpoint/2010/main" val="961310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54704" y="148011"/>
            <a:ext cx="7106427" cy="1469078"/>
          </a:xfrm>
          <a:custGeom>
            <a:avLst/>
            <a:gdLst/>
            <a:ahLst/>
            <a:cxnLst/>
            <a:rect l="l" t="t" r="r" b="b"/>
            <a:pathLst>
              <a:path w="7106427" h="3242103">
                <a:moveTo>
                  <a:pt x="0" y="0"/>
                </a:moveTo>
                <a:lnTo>
                  <a:pt x="7106428" y="0"/>
                </a:lnTo>
                <a:lnTo>
                  <a:pt x="7106428" y="3242103"/>
                </a:lnTo>
                <a:lnTo>
                  <a:pt x="0" y="3242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57200" y="3951532"/>
            <a:ext cx="4141761" cy="2302927"/>
          </a:xfrm>
          <a:custGeom>
            <a:avLst/>
            <a:gdLst/>
            <a:ahLst/>
            <a:cxnLst/>
            <a:rect l="l" t="t" r="r" b="b"/>
            <a:pathLst>
              <a:path w="4988008" h="2302927">
                <a:moveTo>
                  <a:pt x="0" y="0"/>
                </a:moveTo>
                <a:lnTo>
                  <a:pt x="4988008" y="0"/>
                </a:lnTo>
                <a:lnTo>
                  <a:pt x="4988008" y="2302927"/>
                </a:lnTo>
                <a:lnTo>
                  <a:pt x="0" y="23029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dirty="0"/>
          </a:p>
        </p:txBody>
      </p:sp>
      <p:sp>
        <p:nvSpPr>
          <p:cNvPr id="4" name="Freeform 4"/>
          <p:cNvSpPr/>
          <p:nvPr/>
        </p:nvSpPr>
        <p:spPr>
          <a:xfrm>
            <a:off x="1028700" y="0"/>
            <a:ext cx="4384746" cy="3543300"/>
          </a:xfrm>
          <a:custGeom>
            <a:avLst/>
            <a:gdLst/>
            <a:ahLst/>
            <a:cxnLst/>
            <a:rect l="l" t="t" r="r" b="b"/>
            <a:pathLst>
              <a:path w="5183444" h="4114800">
                <a:moveTo>
                  <a:pt x="0" y="0"/>
                </a:moveTo>
                <a:lnTo>
                  <a:pt x="5183443" y="0"/>
                </a:lnTo>
                <a:lnTo>
                  <a:pt x="518344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4940600" y="168794"/>
            <a:ext cx="7620000" cy="1010982"/>
          </a:xfrm>
          <a:prstGeom prst="rect">
            <a:avLst/>
          </a:prstGeom>
        </p:spPr>
        <p:txBody>
          <a:bodyPr lIns="0" tIns="0" rIns="0" bIns="0" rtlCol="0" anchor="t">
            <a:spAutoFit/>
          </a:bodyPr>
          <a:lstStyle/>
          <a:p>
            <a:pPr marL="0" marR="0" lvl="0" indent="0" algn="ctr" defTabSz="914400" rtl="0" eaLnBrk="1" fontAlgn="auto" latinLnBrk="0" hangingPunct="1">
              <a:lnSpc>
                <a:spcPts val="8399"/>
              </a:lnSpc>
              <a:spcBef>
                <a:spcPts val="0"/>
              </a:spcBef>
              <a:spcAft>
                <a:spcPts val="0"/>
              </a:spcAft>
              <a:buClrTx/>
              <a:buSzTx/>
              <a:buFontTx/>
              <a:buNone/>
              <a:tabLst/>
              <a:defRPr/>
            </a:pPr>
            <a:r>
              <a:rPr kumimoji="0" lang="en-US" sz="5999" b="1" i="0" u="none" strike="noStrike" kern="1200" cap="none" spc="0" normalizeH="0" baseline="0" noProof="0" dirty="0">
                <a:ln>
                  <a:noFill/>
                </a:ln>
                <a:solidFill>
                  <a:srgbClr val="3F72B6"/>
                </a:solidFill>
                <a:effectLst/>
                <a:uLnTx/>
                <a:uFillTx/>
                <a:ea typeface="+mn-ea"/>
                <a:cs typeface="+mn-cs"/>
              </a:rPr>
              <a:t>Introduction</a:t>
            </a:r>
          </a:p>
        </p:txBody>
      </p:sp>
      <p:grpSp>
        <p:nvGrpSpPr>
          <p:cNvPr id="12" name="Groupe 11">
            <a:extLst>
              <a:ext uri="{FF2B5EF4-FFF2-40B4-BE49-F238E27FC236}">
                <a16:creationId xmlns:a16="http://schemas.microsoft.com/office/drawing/2014/main" id="{28E33F03-D35E-438D-910D-ABCAE72BE6E5}"/>
              </a:ext>
            </a:extLst>
          </p:cNvPr>
          <p:cNvGrpSpPr/>
          <p:nvPr/>
        </p:nvGrpSpPr>
        <p:grpSpPr>
          <a:xfrm>
            <a:off x="36091" y="224656"/>
            <a:ext cx="1809231" cy="1905000"/>
            <a:chOff x="15792969" y="277149"/>
            <a:chExt cx="2047452" cy="2233875"/>
          </a:xfrm>
        </p:grpSpPr>
        <p:sp>
          <p:nvSpPr>
            <p:cNvPr id="9" name="Freeform 9"/>
            <p:cNvSpPr/>
            <p:nvPr/>
          </p:nvSpPr>
          <p:spPr>
            <a:xfrm>
              <a:off x="15792969" y="277149"/>
              <a:ext cx="2047452" cy="22338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299"/>
            </a:solidFill>
          </p:spPr>
        </p:sp>
        <p:pic>
          <p:nvPicPr>
            <p:cNvPr id="11" name="Image 10">
              <a:extLst>
                <a:ext uri="{FF2B5EF4-FFF2-40B4-BE49-F238E27FC236}">
                  <a16:creationId xmlns:a16="http://schemas.microsoft.com/office/drawing/2014/main" id="{A7E7BD6D-8B07-482D-9D44-9728FA7AAF7B}"/>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5934764" y="472868"/>
              <a:ext cx="1763861" cy="1842436"/>
            </a:xfrm>
            <a:prstGeom prst="ellipse">
              <a:avLst/>
            </a:prstGeom>
            <a:ln>
              <a:noFill/>
            </a:ln>
            <a:effectLst>
              <a:softEdge rad="112500"/>
            </a:effectLst>
          </p:spPr>
        </p:pic>
      </p:grpSp>
      <p:grpSp>
        <p:nvGrpSpPr>
          <p:cNvPr id="13" name="Group 4">
            <a:extLst>
              <a:ext uri="{FF2B5EF4-FFF2-40B4-BE49-F238E27FC236}">
                <a16:creationId xmlns:a16="http://schemas.microsoft.com/office/drawing/2014/main" id="{CAB5D22D-9BE6-413F-A230-4EFE8BA12692}"/>
              </a:ext>
            </a:extLst>
          </p:cNvPr>
          <p:cNvGrpSpPr/>
          <p:nvPr/>
        </p:nvGrpSpPr>
        <p:grpSpPr>
          <a:xfrm flipH="1">
            <a:off x="17830799" y="3385118"/>
            <a:ext cx="78435" cy="5873182"/>
            <a:chOff x="0" y="0"/>
            <a:chExt cx="874407" cy="3339658"/>
          </a:xfrm>
          <a:solidFill>
            <a:srgbClr val="2B7CB9"/>
          </a:solidFill>
        </p:grpSpPr>
        <p:sp>
          <p:nvSpPr>
            <p:cNvPr id="14" name="Freeform 5">
              <a:extLst>
                <a:ext uri="{FF2B5EF4-FFF2-40B4-BE49-F238E27FC236}">
                  <a16:creationId xmlns:a16="http://schemas.microsoft.com/office/drawing/2014/main" id="{F87AF0BB-D92B-45C7-BF3D-AC7814C0B20E}"/>
                </a:ext>
              </a:extLst>
            </p:cNvPr>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grpFill/>
          </p:spPr>
        </p:sp>
      </p:grpSp>
      <p:sp>
        <p:nvSpPr>
          <p:cNvPr id="16" name="ZoneTexte 15">
            <a:extLst>
              <a:ext uri="{FF2B5EF4-FFF2-40B4-BE49-F238E27FC236}">
                <a16:creationId xmlns:a16="http://schemas.microsoft.com/office/drawing/2014/main" id="{CA6A119E-41CE-4D13-BB1A-2122F82BC2E2}"/>
              </a:ext>
            </a:extLst>
          </p:cNvPr>
          <p:cNvSpPr txBox="1"/>
          <p:nvPr/>
        </p:nvSpPr>
        <p:spPr>
          <a:xfrm>
            <a:off x="386417" y="6448335"/>
            <a:ext cx="5957770" cy="1569660"/>
          </a:xfrm>
          <a:prstGeom prst="rect">
            <a:avLst/>
          </a:prstGeom>
          <a:noFill/>
        </p:spPr>
        <p:txBody>
          <a:bodyPr wrap="square" rtlCol="0">
            <a:spAutoFit/>
          </a:bodyPr>
          <a:lstStyle/>
          <a:p>
            <a:r>
              <a:rPr lang="fr-FR" sz="2400" dirty="0"/>
              <a:t>fortuneo est une banque en ligne qui propose une gamme variée de services financiers et bancaires pour des personnes ayant peu ou pas du tout d'historique de prêt.</a:t>
            </a:r>
          </a:p>
        </p:txBody>
      </p:sp>
      <p:sp>
        <p:nvSpPr>
          <p:cNvPr id="17" name="ZoneTexte 16">
            <a:extLst>
              <a:ext uri="{FF2B5EF4-FFF2-40B4-BE49-F238E27FC236}">
                <a16:creationId xmlns:a16="http://schemas.microsoft.com/office/drawing/2014/main" id="{E0BB6041-0E77-44D7-9A20-41926740A578}"/>
              </a:ext>
            </a:extLst>
          </p:cNvPr>
          <p:cNvSpPr txBox="1"/>
          <p:nvPr/>
        </p:nvSpPr>
        <p:spPr>
          <a:xfrm>
            <a:off x="7391400" y="2007949"/>
            <a:ext cx="9240430" cy="523220"/>
          </a:xfrm>
          <a:prstGeom prst="rect">
            <a:avLst/>
          </a:prstGeom>
          <a:noFill/>
        </p:spPr>
        <p:txBody>
          <a:bodyPr wrap="square" rtlCol="0">
            <a:spAutoFit/>
          </a:bodyPr>
          <a:lstStyle/>
          <a:p>
            <a:r>
              <a:rPr lang="fr-FR" dirty="0"/>
              <a:t> </a:t>
            </a:r>
            <a:r>
              <a:rPr lang="fr-FR" sz="2800" b="1" dirty="0">
                <a:solidFill>
                  <a:schemeClr val="tx2"/>
                </a:solidFill>
              </a:rPr>
              <a:t>Quelques Statistiques actuelles  sur ses  services bancaires  </a:t>
            </a:r>
          </a:p>
        </p:txBody>
      </p:sp>
      <p:sp>
        <p:nvSpPr>
          <p:cNvPr id="18" name="ZoneTexte 17">
            <a:extLst>
              <a:ext uri="{FF2B5EF4-FFF2-40B4-BE49-F238E27FC236}">
                <a16:creationId xmlns:a16="http://schemas.microsoft.com/office/drawing/2014/main" id="{07E5364C-6781-4AC4-BB35-6FA266484458}"/>
              </a:ext>
            </a:extLst>
          </p:cNvPr>
          <p:cNvSpPr txBox="1"/>
          <p:nvPr/>
        </p:nvSpPr>
        <p:spPr>
          <a:xfrm>
            <a:off x="6560788" y="3385118"/>
            <a:ext cx="4572000" cy="461665"/>
          </a:xfrm>
          <a:prstGeom prst="rect">
            <a:avLst/>
          </a:prstGeom>
          <a:noFill/>
        </p:spPr>
        <p:txBody>
          <a:bodyPr wrap="square" rtlCol="0">
            <a:spAutoFit/>
          </a:bodyPr>
          <a:lstStyle/>
          <a:p>
            <a:r>
              <a:rPr lang="fr-FR" dirty="0"/>
              <a:t> </a:t>
            </a:r>
            <a:r>
              <a:rPr lang="fr-FR" sz="2400" b="1" dirty="0">
                <a:solidFill>
                  <a:schemeClr val="tx2"/>
                </a:solidFill>
              </a:rPr>
              <a:t>Compte bancaire </a:t>
            </a:r>
          </a:p>
        </p:txBody>
      </p:sp>
      <p:sp>
        <p:nvSpPr>
          <p:cNvPr id="19" name="ZoneTexte 18">
            <a:extLst>
              <a:ext uri="{FF2B5EF4-FFF2-40B4-BE49-F238E27FC236}">
                <a16:creationId xmlns:a16="http://schemas.microsoft.com/office/drawing/2014/main" id="{B6E36709-CD85-406B-B628-08FF439B5981}"/>
              </a:ext>
            </a:extLst>
          </p:cNvPr>
          <p:cNvSpPr txBox="1"/>
          <p:nvPr/>
        </p:nvSpPr>
        <p:spPr>
          <a:xfrm>
            <a:off x="6591437" y="7111515"/>
            <a:ext cx="4572000" cy="461665"/>
          </a:xfrm>
          <a:prstGeom prst="rect">
            <a:avLst/>
          </a:prstGeom>
          <a:noFill/>
        </p:spPr>
        <p:txBody>
          <a:bodyPr wrap="square" rtlCol="0">
            <a:spAutoFit/>
          </a:bodyPr>
          <a:lstStyle/>
          <a:p>
            <a:r>
              <a:rPr lang="fr-FR" dirty="0"/>
              <a:t> </a:t>
            </a:r>
            <a:r>
              <a:rPr lang="fr-FR" sz="2400" b="1" dirty="0">
                <a:solidFill>
                  <a:schemeClr val="tx2"/>
                </a:solidFill>
              </a:rPr>
              <a:t>Assurance vie </a:t>
            </a:r>
          </a:p>
        </p:txBody>
      </p:sp>
      <p:sp>
        <p:nvSpPr>
          <p:cNvPr id="20" name="ZoneTexte 19">
            <a:extLst>
              <a:ext uri="{FF2B5EF4-FFF2-40B4-BE49-F238E27FC236}">
                <a16:creationId xmlns:a16="http://schemas.microsoft.com/office/drawing/2014/main" id="{5A6A9AEF-02F5-4BDC-A59C-812DBDDC91E8}"/>
              </a:ext>
            </a:extLst>
          </p:cNvPr>
          <p:cNvSpPr txBox="1"/>
          <p:nvPr/>
        </p:nvSpPr>
        <p:spPr>
          <a:xfrm>
            <a:off x="12623562" y="3244519"/>
            <a:ext cx="4572000" cy="461665"/>
          </a:xfrm>
          <a:prstGeom prst="rect">
            <a:avLst/>
          </a:prstGeom>
          <a:noFill/>
        </p:spPr>
        <p:txBody>
          <a:bodyPr wrap="square" rtlCol="0">
            <a:spAutoFit/>
          </a:bodyPr>
          <a:lstStyle/>
          <a:p>
            <a:r>
              <a:rPr lang="fr-FR" dirty="0"/>
              <a:t> </a:t>
            </a:r>
            <a:r>
              <a:rPr lang="fr-FR" sz="2400" b="1" dirty="0">
                <a:solidFill>
                  <a:schemeClr val="tx2"/>
                </a:solidFill>
              </a:rPr>
              <a:t>Livret d’épargne </a:t>
            </a:r>
          </a:p>
        </p:txBody>
      </p:sp>
      <p:sp>
        <p:nvSpPr>
          <p:cNvPr id="21" name="ZoneTexte 20">
            <a:extLst>
              <a:ext uri="{FF2B5EF4-FFF2-40B4-BE49-F238E27FC236}">
                <a16:creationId xmlns:a16="http://schemas.microsoft.com/office/drawing/2014/main" id="{722D9AA7-E576-4ACD-944A-2814C778F584}"/>
              </a:ext>
            </a:extLst>
          </p:cNvPr>
          <p:cNvSpPr txBox="1"/>
          <p:nvPr/>
        </p:nvSpPr>
        <p:spPr>
          <a:xfrm>
            <a:off x="12461131" y="7088414"/>
            <a:ext cx="4572000" cy="461665"/>
          </a:xfrm>
          <a:prstGeom prst="rect">
            <a:avLst/>
          </a:prstGeom>
          <a:noFill/>
        </p:spPr>
        <p:txBody>
          <a:bodyPr wrap="square" rtlCol="0">
            <a:spAutoFit/>
          </a:bodyPr>
          <a:lstStyle/>
          <a:p>
            <a:r>
              <a:rPr lang="fr-FR" dirty="0"/>
              <a:t> </a:t>
            </a:r>
            <a:r>
              <a:rPr lang="fr-FR" sz="2400" b="1" dirty="0">
                <a:solidFill>
                  <a:schemeClr val="tx2"/>
                </a:solidFill>
              </a:rPr>
              <a:t>Crédit immobilier</a:t>
            </a:r>
          </a:p>
        </p:txBody>
      </p:sp>
      <p:sp>
        <p:nvSpPr>
          <p:cNvPr id="22" name="ZoneTexte 21">
            <a:extLst>
              <a:ext uri="{FF2B5EF4-FFF2-40B4-BE49-F238E27FC236}">
                <a16:creationId xmlns:a16="http://schemas.microsoft.com/office/drawing/2014/main" id="{616B48A6-577A-458D-9098-5996E7D3423E}"/>
              </a:ext>
            </a:extLst>
          </p:cNvPr>
          <p:cNvSpPr txBox="1"/>
          <p:nvPr/>
        </p:nvSpPr>
        <p:spPr>
          <a:xfrm>
            <a:off x="318112" y="8211871"/>
            <a:ext cx="6067586" cy="1631216"/>
          </a:xfrm>
          <a:prstGeom prst="rect">
            <a:avLst/>
          </a:prstGeom>
          <a:noFill/>
        </p:spPr>
        <p:txBody>
          <a:bodyPr wrap="square" rtlCol="0">
            <a:spAutoFit/>
          </a:bodyPr>
          <a:lstStyle/>
          <a:p>
            <a:r>
              <a:rPr lang="fr-FR" dirty="0"/>
              <a:t> </a:t>
            </a:r>
            <a:r>
              <a:rPr lang="fr-FR" sz="2800" b="1" dirty="0">
                <a:solidFill>
                  <a:schemeClr val="tx2"/>
                </a:solidFill>
              </a:rPr>
              <a:t>Ses Services : </a:t>
            </a:r>
            <a:r>
              <a:rPr lang="fr-FR" sz="2400" b="1" i="0" dirty="0">
                <a:solidFill>
                  <a:schemeClr val="tx2"/>
                </a:solidFill>
                <a:effectLst/>
                <a:latin typeface="Gotham"/>
              </a:rPr>
              <a:t>Prêt personnel avec Younited Crédit, Compte bancaire ,Assurance vie ,Livret d’épargne, Crédit immobilier </a:t>
            </a:r>
          </a:p>
          <a:p>
            <a:endParaRPr lang="fr-FR" sz="2400" dirty="0">
              <a:solidFill>
                <a:schemeClr val="tx2"/>
              </a:solidFill>
            </a:endParaRPr>
          </a:p>
        </p:txBody>
      </p:sp>
      <p:sp>
        <p:nvSpPr>
          <p:cNvPr id="23" name="ZoneTexte 22">
            <a:extLst>
              <a:ext uri="{FF2B5EF4-FFF2-40B4-BE49-F238E27FC236}">
                <a16:creationId xmlns:a16="http://schemas.microsoft.com/office/drawing/2014/main" id="{08F585E3-B645-4004-8A12-021E9A75666D}"/>
              </a:ext>
            </a:extLst>
          </p:cNvPr>
          <p:cNvSpPr txBox="1"/>
          <p:nvPr/>
        </p:nvSpPr>
        <p:spPr>
          <a:xfrm>
            <a:off x="12516446" y="3908910"/>
            <a:ext cx="4572000" cy="2677656"/>
          </a:xfrm>
          <a:prstGeom prst="rect">
            <a:avLst/>
          </a:prstGeom>
          <a:noFill/>
        </p:spPr>
        <p:txBody>
          <a:bodyPr wrap="square" rtlCol="0">
            <a:spAutoFit/>
          </a:bodyPr>
          <a:lstStyle/>
          <a:p>
            <a:pPr algn="l" fontAlgn="base">
              <a:buFont typeface="Arial" panose="020B0604020202020204" pitchFamily="34" charset="0"/>
              <a:buChar char="•"/>
            </a:pPr>
            <a:r>
              <a:rPr lang="fr-FR" dirty="0"/>
              <a:t> </a:t>
            </a:r>
            <a:r>
              <a:rPr lang="fr-FR" sz="2400" b="1" i="0" dirty="0">
                <a:solidFill>
                  <a:srgbClr val="232323"/>
                </a:solidFill>
                <a:effectLst/>
                <a:latin typeface="var(--font-family-default)"/>
              </a:rPr>
              <a:t>4 livrets sans frais</a:t>
            </a:r>
            <a:r>
              <a:rPr lang="fr-FR" sz="2400" b="0" i="0" dirty="0">
                <a:solidFill>
                  <a:srgbClr val="232323"/>
                </a:solidFill>
                <a:effectLst/>
                <a:latin typeface="var(--font-family-default)"/>
              </a:rPr>
              <a:t> pour une épargne 100% sécurisée et 100% disponible : Livret A, LDDS, Livret +, Livret Enfant.</a:t>
            </a:r>
          </a:p>
          <a:p>
            <a:pPr algn="l" fontAlgn="base">
              <a:buFont typeface="Arial" panose="020B0604020202020204" pitchFamily="34" charset="0"/>
              <a:buChar char="•"/>
            </a:pPr>
            <a:r>
              <a:rPr lang="fr-FR" sz="2400" b="1" i="0" dirty="0">
                <a:solidFill>
                  <a:srgbClr val="232323"/>
                </a:solidFill>
                <a:effectLst/>
                <a:latin typeface="var(--font-family-default)"/>
              </a:rPr>
              <a:t>0€</a:t>
            </a:r>
            <a:r>
              <a:rPr lang="fr-FR" sz="2400" b="0" i="0" dirty="0">
                <a:solidFill>
                  <a:srgbClr val="232323"/>
                </a:solidFill>
                <a:effectLst/>
                <a:latin typeface="var(--font-family-default)"/>
              </a:rPr>
              <a:t> de frais de gestion, d’ouverture ou de clôture.</a:t>
            </a:r>
          </a:p>
          <a:p>
            <a:endParaRPr lang="fr-FR" sz="2400" dirty="0"/>
          </a:p>
        </p:txBody>
      </p:sp>
      <p:sp>
        <p:nvSpPr>
          <p:cNvPr id="24" name="ZoneTexte 23">
            <a:extLst>
              <a:ext uri="{FF2B5EF4-FFF2-40B4-BE49-F238E27FC236}">
                <a16:creationId xmlns:a16="http://schemas.microsoft.com/office/drawing/2014/main" id="{F54AABBE-97EA-47A1-8F76-C7042A2C764F}"/>
              </a:ext>
            </a:extLst>
          </p:cNvPr>
          <p:cNvSpPr txBox="1"/>
          <p:nvPr/>
        </p:nvSpPr>
        <p:spPr>
          <a:xfrm>
            <a:off x="12461131" y="7606884"/>
            <a:ext cx="4572000" cy="2308324"/>
          </a:xfrm>
          <a:prstGeom prst="rect">
            <a:avLst/>
          </a:prstGeom>
          <a:noFill/>
        </p:spPr>
        <p:txBody>
          <a:bodyPr wrap="square" rtlCol="0">
            <a:spAutoFit/>
          </a:bodyPr>
          <a:lstStyle/>
          <a:p>
            <a:pPr algn="l" fontAlgn="base">
              <a:buFont typeface="Arial" panose="020B0604020202020204" pitchFamily="34" charset="0"/>
              <a:buChar char="•"/>
            </a:pPr>
            <a:r>
              <a:rPr lang="fr-FR" dirty="0"/>
              <a:t> </a:t>
            </a:r>
            <a:r>
              <a:rPr lang="fr-FR" sz="2400" b="1" i="0" dirty="0">
                <a:solidFill>
                  <a:srgbClr val="232323"/>
                </a:solidFill>
                <a:effectLst/>
                <a:latin typeface="var(--font-family-default)"/>
              </a:rPr>
              <a:t>%</a:t>
            </a:r>
            <a:r>
              <a:rPr lang="fr-FR" sz="2400" b="0" i="0" dirty="0">
                <a:solidFill>
                  <a:srgbClr val="232323"/>
                </a:solidFill>
                <a:effectLst/>
                <a:latin typeface="var(--font-family-default)"/>
              </a:rPr>
              <a:t> Taux compétitifs sans négociation</a:t>
            </a:r>
          </a:p>
          <a:p>
            <a:pPr algn="l" fontAlgn="base">
              <a:buFont typeface="Arial" panose="020B0604020202020204" pitchFamily="34" charset="0"/>
              <a:buChar char="•"/>
            </a:pPr>
            <a:r>
              <a:rPr lang="fr-FR" sz="2400" b="1" i="0" dirty="0">
                <a:solidFill>
                  <a:srgbClr val="232323"/>
                </a:solidFill>
                <a:effectLst/>
                <a:latin typeface="var(--font-family-default)"/>
              </a:rPr>
              <a:t>0€ </a:t>
            </a:r>
            <a:r>
              <a:rPr lang="fr-FR" sz="2400" b="0" i="0" dirty="0">
                <a:solidFill>
                  <a:srgbClr val="232323"/>
                </a:solidFill>
                <a:effectLst/>
                <a:latin typeface="var(--font-family-default)"/>
              </a:rPr>
              <a:t>de frais de dossier et de frais de remboursement anticipé</a:t>
            </a:r>
          </a:p>
          <a:p>
            <a:pPr algn="l" fontAlgn="base"/>
            <a:endParaRPr lang="fr-FR" sz="2400" b="0" i="0" dirty="0">
              <a:solidFill>
                <a:srgbClr val="232323"/>
              </a:solidFill>
              <a:effectLst/>
              <a:latin typeface="var(--font-family-default)"/>
            </a:endParaRPr>
          </a:p>
          <a:p>
            <a:endParaRPr lang="fr-FR" sz="2400" dirty="0"/>
          </a:p>
        </p:txBody>
      </p:sp>
      <p:sp>
        <p:nvSpPr>
          <p:cNvPr id="25" name="ZoneTexte 24">
            <a:extLst>
              <a:ext uri="{FF2B5EF4-FFF2-40B4-BE49-F238E27FC236}">
                <a16:creationId xmlns:a16="http://schemas.microsoft.com/office/drawing/2014/main" id="{F261D27F-A6BE-4C16-BF14-AA9CACE4E7A8}"/>
              </a:ext>
            </a:extLst>
          </p:cNvPr>
          <p:cNvSpPr txBox="1"/>
          <p:nvPr/>
        </p:nvSpPr>
        <p:spPr>
          <a:xfrm>
            <a:off x="6576028" y="4045152"/>
            <a:ext cx="4572000" cy="1569660"/>
          </a:xfrm>
          <a:prstGeom prst="rect">
            <a:avLst/>
          </a:prstGeom>
          <a:noFill/>
        </p:spPr>
        <p:txBody>
          <a:bodyPr wrap="square" rtlCol="0">
            <a:spAutoFit/>
          </a:bodyPr>
          <a:lstStyle/>
          <a:p>
            <a:pPr algn="l" fontAlgn="base">
              <a:buFont typeface="Arial" panose="020B0604020202020204" pitchFamily="34" charset="0"/>
              <a:buChar char="•"/>
            </a:pPr>
            <a:r>
              <a:rPr lang="fr-FR" dirty="0"/>
              <a:t> </a:t>
            </a:r>
            <a:r>
              <a:rPr lang="fr-FR" sz="2400" b="1" i="0" dirty="0">
                <a:solidFill>
                  <a:srgbClr val="232323"/>
                </a:solidFill>
                <a:effectLst/>
                <a:latin typeface="var(--font-family-default)"/>
              </a:rPr>
              <a:t>0€ </a:t>
            </a:r>
            <a:r>
              <a:rPr lang="fr-FR" sz="2400" b="0" i="0" dirty="0">
                <a:solidFill>
                  <a:srgbClr val="232323"/>
                </a:solidFill>
                <a:effectLst/>
                <a:latin typeface="var(--font-family-default)"/>
              </a:rPr>
              <a:t>de frais de tenue de compte</a:t>
            </a:r>
          </a:p>
          <a:p>
            <a:pPr algn="l" fontAlgn="base">
              <a:buFont typeface="Arial" panose="020B0604020202020204" pitchFamily="34" charset="0"/>
              <a:buChar char="•"/>
            </a:pPr>
            <a:r>
              <a:rPr lang="fr-FR" sz="2400" b="1" i="0" dirty="0">
                <a:solidFill>
                  <a:srgbClr val="232323"/>
                </a:solidFill>
                <a:effectLst/>
                <a:latin typeface="var(--font-family-default)"/>
              </a:rPr>
              <a:t>0€ </a:t>
            </a:r>
            <a:r>
              <a:rPr lang="fr-FR" sz="2400" b="0" i="0" dirty="0">
                <a:solidFill>
                  <a:srgbClr val="232323"/>
                </a:solidFill>
                <a:effectLst/>
                <a:latin typeface="var(--font-family-default)"/>
              </a:rPr>
              <a:t>cartes bancaires Mastercard gratuites, sous conditions</a:t>
            </a:r>
          </a:p>
          <a:p>
            <a:endParaRPr lang="fr-FR" sz="2400" dirty="0"/>
          </a:p>
        </p:txBody>
      </p:sp>
      <p:sp>
        <p:nvSpPr>
          <p:cNvPr id="26" name="ZoneTexte 25">
            <a:extLst>
              <a:ext uri="{FF2B5EF4-FFF2-40B4-BE49-F238E27FC236}">
                <a16:creationId xmlns:a16="http://schemas.microsoft.com/office/drawing/2014/main" id="{B6DCEF7A-C8C6-4BF0-AFCB-D550138D4750}"/>
              </a:ext>
            </a:extLst>
          </p:cNvPr>
          <p:cNvSpPr txBox="1"/>
          <p:nvPr/>
        </p:nvSpPr>
        <p:spPr>
          <a:xfrm>
            <a:off x="6591437" y="7796372"/>
            <a:ext cx="4572000" cy="830997"/>
          </a:xfrm>
          <a:prstGeom prst="rect">
            <a:avLst/>
          </a:prstGeom>
          <a:noFill/>
        </p:spPr>
        <p:txBody>
          <a:bodyPr wrap="square" rtlCol="0">
            <a:spAutoFit/>
          </a:bodyPr>
          <a:lstStyle/>
          <a:p>
            <a:pPr algn="l" fontAlgn="base">
              <a:buFont typeface="Arial" panose="020B0604020202020204" pitchFamily="34" charset="0"/>
              <a:buChar char="•"/>
            </a:pPr>
            <a:r>
              <a:rPr lang="fr-FR" dirty="0"/>
              <a:t> </a:t>
            </a:r>
            <a:r>
              <a:rPr lang="fr-FR" sz="2400" b="1" i="0" dirty="0">
                <a:solidFill>
                  <a:srgbClr val="232323"/>
                </a:solidFill>
                <a:effectLst/>
                <a:latin typeface="Gotham"/>
              </a:rPr>
              <a:t>0 €</a:t>
            </a:r>
            <a:r>
              <a:rPr lang="fr-FR" sz="2400" b="0" i="0" dirty="0">
                <a:solidFill>
                  <a:srgbClr val="232323"/>
                </a:solidFill>
                <a:effectLst/>
                <a:latin typeface="Gotham"/>
              </a:rPr>
              <a:t> de frais d'adhésion, de versements, d'arbitrages, de sortie.</a:t>
            </a:r>
            <a:endParaRPr lang="fr-FR" sz="2400" dirty="0"/>
          </a:p>
        </p:txBody>
      </p:sp>
      <p:grpSp>
        <p:nvGrpSpPr>
          <p:cNvPr id="27" name="Group 4">
            <a:extLst>
              <a:ext uri="{FF2B5EF4-FFF2-40B4-BE49-F238E27FC236}">
                <a16:creationId xmlns:a16="http://schemas.microsoft.com/office/drawing/2014/main" id="{C441B3E5-0A2E-4EBC-917F-9C4AF0F99746}"/>
              </a:ext>
            </a:extLst>
          </p:cNvPr>
          <p:cNvGrpSpPr/>
          <p:nvPr/>
        </p:nvGrpSpPr>
        <p:grpSpPr>
          <a:xfrm>
            <a:off x="6367955" y="3316500"/>
            <a:ext cx="78435" cy="5941801"/>
            <a:chOff x="0" y="0"/>
            <a:chExt cx="874407" cy="3339658"/>
          </a:xfrm>
          <a:solidFill>
            <a:srgbClr val="2B7CB9"/>
          </a:solidFill>
        </p:grpSpPr>
        <p:sp>
          <p:nvSpPr>
            <p:cNvPr id="28" name="Freeform 5">
              <a:extLst>
                <a:ext uri="{FF2B5EF4-FFF2-40B4-BE49-F238E27FC236}">
                  <a16:creationId xmlns:a16="http://schemas.microsoft.com/office/drawing/2014/main" id="{8A125F98-899C-4251-A959-7638601B7A51}"/>
                </a:ext>
              </a:extLst>
            </p:cNvPr>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grpFill/>
          </p:spPr>
        </p:sp>
      </p:grpSp>
      <p:pic>
        <p:nvPicPr>
          <p:cNvPr id="30" name="Image 29">
            <a:extLst>
              <a:ext uri="{FF2B5EF4-FFF2-40B4-BE49-F238E27FC236}">
                <a16:creationId xmlns:a16="http://schemas.microsoft.com/office/drawing/2014/main" id="{A94F2771-B32C-4F92-85B1-58402CFEBD1B}"/>
              </a:ext>
            </a:extLst>
          </p:cNvPr>
          <p:cNvPicPr>
            <a:picLocks noChangeAspect="1"/>
          </p:cNvPicPr>
          <p:nvPr/>
        </p:nvPicPr>
        <p:blipFill>
          <a:blip r:embed="rId10">
            <a:duotone>
              <a:schemeClr val="accent1">
                <a:shade val="45000"/>
                <a:satMod val="135000"/>
              </a:schemeClr>
              <a:prstClr val="white"/>
            </a:duotone>
            <a:extLst>
              <a:ext uri="{BEBA8EAE-BF5A-486C-A8C5-ECC9F3942E4B}">
                <a14:imgProps xmlns:a14="http://schemas.microsoft.com/office/drawing/2010/main">
                  <a14:imgLayer r:embed="rId11">
                    <a14:imgEffect>
                      <a14:sharpenSoften amount="70000"/>
                    </a14:imgEffect>
                  </a14:imgLayer>
                </a14:imgProps>
              </a:ext>
            </a:extLst>
          </a:blip>
          <a:stretch>
            <a:fillRect/>
          </a:stretch>
        </p:blipFill>
        <p:spPr>
          <a:xfrm>
            <a:off x="9577112" y="2862409"/>
            <a:ext cx="1105054" cy="908185"/>
          </a:xfrm>
          <a:prstGeom prst="rect">
            <a:avLst/>
          </a:prstGeom>
        </p:spPr>
      </p:pic>
      <p:pic>
        <p:nvPicPr>
          <p:cNvPr id="32" name="Image 31">
            <a:extLst>
              <a:ext uri="{FF2B5EF4-FFF2-40B4-BE49-F238E27FC236}">
                <a16:creationId xmlns:a16="http://schemas.microsoft.com/office/drawing/2014/main" id="{C3D98B3F-7B49-4921-A824-2282D709AC94}"/>
              </a:ext>
            </a:extLst>
          </p:cNvPr>
          <p:cNvPicPr>
            <a:picLocks noChangeAspect="1"/>
          </p:cNvPicPr>
          <p:nvPr/>
        </p:nvPicPr>
        <p:blipFill>
          <a:blip r:embed="rId12">
            <a:duotone>
              <a:schemeClr val="accent1">
                <a:shade val="45000"/>
                <a:satMod val="135000"/>
              </a:schemeClr>
              <a:prstClr val="white"/>
            </a:duotone>
            <a:extLst>
              <a:ext uri="{BEBA8EAE-BF5A-486C-A8C5-ECC9F3942E4B}">
                <a14:imgProps xmlns:a14="http://schemas.microsoft.com/office/drawing/2010/main">
                  <a14:imgLayer r:embed="rId13">
                    <a14:imgEffect>
                      <a14:sharpenSoften amount="60000"/>
                    </a14:imgEffect>
                  </a14:imgLayer>
                </a14:imgProps>
              </a:ext>
            </a:extLst>
          </a:blip>
          <a:stretch>
            <a:fillRect/>
          </a:stretch>
        </p:blipFill>
        <p:spPr>
          <a:xfrm>
            <a:off x="9249321" y="6514338"/>
            <a:ext cx="1057423" cy="990738"/>
          </a:xfrm>
          <a:prstGeom prst="rect">
            <a:avLst/>
          </a:prstGeom>
        </p:spPr>
      </p:pic>
      <p:pic>
        <p:nvPicPr>
          <p:cNvPr id="34" name="Image 33">
            <a:extLst>
              <a:ext uri="{FF2B5EF4-FFF2-40B4-BE49-F238E27FC236}">
                <a16:creationId xmlns:a16="http://schemas.microsoft.com/office/drawing/2014/main" id="{38284FDF-BFAD-4C1B-9B1D-5288E22BF1C9}"/>
              </a:ext>
            </a:extLst>
          </p:cNvPr>
          <p:cNvPicPr>
            <a:picLocks noChangeAspect="1"/>
          </p:cNvPicPr>
          <p:nvPr/>
        </p:nvPicPr>
        <p:blipFill>
          <a:blip r:embed="rId14">
            <a:duotone>
              <a:schemeClr val="accent1">
                <a:shade val="45000"/>
                <a:satMod val="135000"/>
              </a:schemeClr>
              <a:prstClr val="white"/>
            </a:duotone>
            <a:extLst>
              <a:ext uri="{BEBA8EAE-BF5A-486C-A8C5-ECC9F3942E4B}">
                <a14:imgProps xmlns:a14="http://schemas.microsoft.com/office/drawing/2010/main">
                  <a14:imgLayer r:embed="rId15">
                    <a14:imgEffect>
                      <a14:sharpenSoften amount="69000"/>
                    </a14:imgEffect>
                  </a14:imgLayer>
                </a14:imgProps>
              </a:ext>
            </a:extLst>
          </a:blip>
          <a:stretch>
            <a:fillRect/>
          </a:stretch>
        </p:blipFill>
        <p:spPr>
          <a:xfrm>
            <a:off x="15705677" y="2744386"/>
            <a:ext cx="1426923" cy="1000265"/>
          </a:xfrm>
          <a:prstGeom prst="rect">
            <a:avLst/>
          </a:prstGeom>
        </p:spPr>
      </p:pic>
      <p:pic>
        <p:nvPicPr>
          <p:cNvPr id="36" name="Image 35">
            <a:extLst>
              <a:ext uri="{FF2B5EF4-FFF2-40B4-BE49-F238E27FC236}">
                <a16:creationId xmlns:a16="http://schemas.microsoft.com/office/drawing/2014/main" id="{A7DE7F92-8C95-4CD1-8CB2-4EFC7D4772A3}"/>
              </a:ext>
            </a:extLst>
          </p:cNvPr>
          <p:cNvPicPr>
            <a:picLocks noChangeAspect="1"/>
          </p:cNvPicPr>
          <p:nvPr/>
        </p:nvPicPr>
        <p:blipFill>
          <a:blip r:embed="rId16">
            <a:duotone>
              <a:schemeClr val="accent1">
                <a:shade val="45000"/>
                <a:satMod val="135000"/>
              </a:schemeClr>
              <a:prstClr val="white"/>
            </a:duotone>
            <a:extLst>
              <a:ext uri="{BEBA8EAE-BF5A-486C-A8C5-ECC9F3942E4B}">
                <a14:imgProps xmlns:a14="http://schemas.microsoft.com/office/drawing/2010/main">
                  <a14:imgLayer r:embed="rId17">
                    <a14:imgEffect>
                      <a14:sharpenSoften amount="69000"/>
                    </a14:imgEffect>
                  </a14:imgLayer>
                </a14:imgProps>
              </a:ext>
            </a:extLst>
          </a:blip>
          <a:stretch>
            <a:fillRect/>
          </a:stretch>
        </p:blipFill>
        <p:spPr>
          <a:xfrm>
            <a:off x="15767797" y="6412530"/>
            <a:ext cx="1333686" cy="119435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4"/>
          <p:cNvSpPr txBox="1"/>
          <p:nvPr/>
        </p:nvSpPr>
        <p:spPr>
          <a:xfrm>
            <a:off x="17040249" y="9756873"/>
            <a:ext cx="937277" cy="271675"/>
          </a:xfrm>
          <a:prstGeom prst="rect">
            <a:avLst/>
          </a:prstGeom>
        </p:spPr>
        <p:txBody>
          <a:bodyPr lIns="0" tIns="0" rIns="0" bIns="0" rtlCol="0" anchor="t">
            <a:spAutoFit/>
          </a:bodyPr>
          <a:lstStyle/>
          <a:p>
            <a:pPr marL="0" marR="0" lvl="0" indent="0" algn="r" defTabSz="914400" rtl="0" eaLnBrk="1" fontAlgn="auto" latinLnBrk="0" hangingPunct="1">
              <a:lnSpc>
                <a:spcPts val="2357"/>
              </a:lnSpc>
              <a:spcBef>
                <a:spcPts val="0"/>
              </a:spcBef>
              <a:spcAft>
                <a:spcPts val="0"/>
              </a:spcAft>
              <a:buClrTx/>
              <a:buSzTx/>
              <a:buFontTx/>
              <a:buNone/>
              <a:tabLst/>
              <a:defRPr/>
            </a:pPr>
            <a:r>
              <a:rPr kumimoji="0" lang="en-US" sz="1309" b="0" i="0" u="none" strike="noStrike" kern="1200" cap="none" spc="12" normalizeH="0" baseline="0" noProof="0">
                <a:ln>
                  <a:noFill/>
                </a:ln>
                <a:solidFill>
                  <a:srgbClr val="002250"/>
                </a:solidFill>
                <a:effectLst/>
                <a:uLnTx/>
                <a:uFillTx/>
                <a:latin typeface="Gotham Bold"/>
                <a:ea typeface="+mn-ea"/>
                <a:cs typeface="+mn-cs"/>
              </a:rPr>
              <a:t>7</a:t>
            </a:r>
          </a:p>
        </p:txBody>
      </p:sp>
      <p:grpSp>
        <p:nvGrpSpPr>
          <p:cNvPr id="35" name="Group 35"/>
          <p:cNvGrpSpPr/>
          <p:nvPr/>
        </p:nvGrpSpPr>
        <p:grpSpPr>
          <a:xfrm>
            <a:off x="0" y="0"/>
            <a:ext cx="12420600" cy="1312616"/>
            <a:chOff x="0" y="0"/>
            <a:chExt cx="1782597" cy="345710"/>
          </a:xfrm>
        </p:grpSpPr>
        <p:sp>
          <p:nvSpPr>
            <p:cNvPr id="36" name="Freeform 36"/>
            <p:cNvSpPr/>
            <p:nvPr/>
          </p:nvSpPr>
          <p:spPr>
            <a:xfrm>
              <a:off x="0" y="0"/>
              <a:ext cx="1782597" cy="345710"/>
            </a:xfrm>
            <a:custGeom>
              <a:avLst/>
              <a:gdLst/>
              <a:ahLst/>
              <a:cxnLst/>
              <a:rect l="l" t="t" r="r" b="b"/>
              <a:pathLst>
                <a:path w="1782597" h="345710">
                  <a:moveTo>
                    <a:pt x="0" y="0"/>
                  </a:moveTo>
                  <a:lnTo>
                    <a:pt x="1782597" y="0"/>
                  </a:lnTo>
                  <a:lnTo>
                    <a:pt x="1782597" y="345710"/>
                  </a:lnTo>
                  <a:lnTo>
                    <a:pt x="0" y="345710"/>
                  </a:lnTo>
                  <a:close/>
                </a:path>
              </a:pathLst>
            </a:custGeom>
            <a:solidFill>
              <a:srgbClr val="002250"/>
            </a:solidFill>
          </p:spPr>
        </p:sp>
        <p:sp>
          <p:nvSpPr>
            <p:cNvPr id="37" name="TextBox 37"/>
            <p:cNvSpPr txBox="1"/>
            <p:nvPr/>
          </p:nvSpPr>
          <p:spPr>
            <a:xfrm>
              <a:off x="0" y="-38100"/>
              <a:ext cx="1782597" cy="38381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41" name="Image 40">
            <a:extLst>
              <a:ext uri="{FF2B5EF4-FFF2-40B4-BE49-F238E27FC236}">
                <a16:creationId xmlns:a16="http://schemas.microsoft.com/office/drawing/2014/main" id="{880DF62A-F456-4EFE-94DD-5EA9350E9B7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2409374" y="-87316"/>
            <a:ext cx="5867400" cy="1457278"/>
          </a:xfrm>
          <a:prstGeom prst="rect">
            <a:avLst/>
          </a:prstGeom>
          <a:ln>
            <a:noFill/>
          </a:ln>
          <a:effectLst>
            <a:softEdge rad="112500"/>
          </a:effectLst>
        </p:spPr>
      </p:pic>
      <p:sp>
        <p:nvSpPr>
          <p:cNvPr id="42" name="TextBox 16">
            <a:extLst>
              <a:ext uri="{FF2B5EF4-FFF2-40B4-BE49-F238E27FC236}">
                <a16:creationId xmlns:a16="http://schemas.microsoft.com/office/drawing/2014/main" id="{2FC57F3E-BDF1-46E4-9EA6-DCEA4D50AA2C}"/>
              </a:ext>
            </a:extLst>
          </p:cNvPr>
          <p:cNvSpPr txBox="1"/>
          <p:nvPr/>
        </p:nvSpPr>
        <p:spPr>
          <a:xfrm>
            <a:off x="45862" y="74435"/>
            <a:ext cx="10317338" cy="990720"/>
          </a:xfrm>
          <a:prstGeom prst="rect">
            <a:avLst/>
          </a:prstGeom>
        </p:spPr>
        <p:txBody>
          <a:bodyPr wrap="square" lIns="0" tIns="0" rIns="0" bIns="0" rtlCol="0" anchor="t">
            <a:spAutoFit/>
          </a:bodyPr>
          <a:lstStyle/>
          <a:p>
            <a:pPr algn="ctr">
              <a:lnSpc>
                <a:spcPts val="8400"/>
              </a:lnSpc>
            </a:pPr>
            <a:r>
              <a:rPr lang="fr-FR" sz="5400" spc="400" dirty="0">
                <a:solidFill>
                  <a:schemeClr val="tx2">
                    <a:lumMod val="40000"/>
                    <a:lumOff val="60000"/>
                  </a:schemeClr>
                </a:solidFill>
              </a:rPr>
              <a:t>Présentation des résultats</a:t>
            </a:r>
            <a:endParaRPr lang="en-US" sz="5400" spc="400" dirty="0">
              <a:solidFill>
                <a:schemeClr val="tx2">
                  <a:lumMod val="40000"/>
                  <a:lumOff val="60000"/>
                </a:schemeClr>
              </a:solidFill>
            </a:endParaRPr>
          </a:p>
        </p:txBody>
      </p:sp>
      <p:sp>
        <p:nvSpPr>
          <p:cNvPr id="8" name="TextBox 4">
            <a:extLst>
              <a:ext uri="{FF2B5EF4-FFF2-40B4-BE49-F238E27FC236}">
                <a16:creationId xmlns:a16="http://schemas.microsoft.com/office/drawing/2014/main" id="{0CDB5DED-08B0-46DD-903F-31C6273B0245}"/>
              </a:ext>
            </a:extLst>
          </p:cNvPr>
          <p:cNvSpPr txBox="1"/>
          <p:nvPr/>
        </p:nvSpPr>
        <p:spPr>
          <a:xfrm>
            <a:off x="152400" y="1387051"/>
            <a:ext cx="7456420" cy="859210"/>
          </a:xfrm>
          <a:prstGeom prst="rect">
            <a:avLst/>
          </a:prstGeom>
        </p:spPr>
        <p:txBody>
          <a:bodyPr wrap="square" lIns="0" tIns="0" rIns="0" bIns="0" rtlCol="0" anchor="t">
            <a:spAutoFit/>
          </a:bodyPr>
          <a:lstStyle/>
          <a:p>
            <a:pPr marL="0" marR="0" lvl="0" indent="0" algn="ctr" defTabSz="914400" rtl="0" eaLnBrk="1" fontAlgn="auto" latinLnBrk="0" hangingPunct="1">
              <a:lnSpc>
                <a:spcPts val="6719"/>
              </a:lnSpc>
              <a:spcBef>
                <a:spcPts val="0"/>
              </a:spcBef>
              <a:spcAft>
                <a:spcPts val="0"/>
              </a:spcAft>
              <a:buClrTx/>
              <a:buSzTx/>
              <a:buFontTx/>
              <a:buNone/>
              <a:tabLst/>
              <a:defRPr/>
            </a:pPr>
            <a:r>
              <a:rPr lang="fr-FR" sz="4000" b="1" dirty="0">
                <a:solidFill>
                  <a:srgbClr val="3F72B6"/>
                </a:solidFill>
              </a:rPr>
              <a:t>XGB optimisé selon AUC</a:t>
            </a:r>
            <a:endParaRPr kumimoji="0" lang="en-US" sz="4000" b="0" i="0" u="none" strike="noStrike" kern="1200" cap="none" spc="0" normalizeH="0" baseline="0" noProof="0" dirty="0">
              <a:ln>
                <a:noFill/>
              </a:ln>
              <a:solidFill>
                <a:srgbClr val="3F72B6"/>
              </a:solidFill>
              <a:effectLst/>
              <a:uLnTx/>
              <a:uFillTx/>
              <a:latin typeface="Montserrat Bold"/>
              <a:ea typeface="+mn-ea"/>
              <a:cs typeface="+mn-cs"/>
            </a:endParaRPr>
          </a:p>
        </p:txBody>
      </p:sp>
      <p:sp>
        <p:nvSpPr>
          <p:cNvPr id="9" name="TextBox 4">
            <a:extLst>
              <a:ext uri="{FF2B5EF4-FFF2-40B4-BE49-F238E27FC236}">
                <a16:creationId xmlns:a16="http://schemas.microsoft.com/office/drawing/2014/main" id="{0CDB5DED-08B0-46DD-903F-31C6273B0245}"/>
              </a:ext>
            </a:extLst>
          </p:cNvPr>
          <p:cNvSpPr txBox="1"/>
          <p:nvPr/>
        </p:nvSpPr>
        <p:spPr>
          <a:xfrm>
            <a:off x="10052467" y="1477829"/>
            <a:ext cx="7456420" cy="859210"/>
          </a:xfrm>
          <a:prstGeom prst="rect">
            <a:avLst/>
          </a:prstGeom>
        </p:spPr>
        <p:txBody>
          <a:bodyPr wrap="square" lIns="0" tIns="0" rIns="0" bIns="0" rtlCol="0" anchor="t">
            <a:spAutoFit/>
          </a:bodyPr>
          <a:lstStyle/>
          <a:p>
            <a:pPr marL="0" marR="0" lvl="0" indent="0" algn="ctr" defTabSz="914400" rtl="0" eaLnBrk="1" fontAlgn="auto" latinLnBrk="0" hangingPunct="1">
              <a:lnSpc>
                <a:spcPts val="6719"/>
              </a:lnSpc>
              <a:spcBef>
                <a:spcPts val="0"/>
              </a:spcBef>
              <a:spcAft>
                <a:spcPts val="0"/>
              </a:spcAft>
              <a:buClrTx/>
              <a:buSzTx/>
              <a:buFontTx/>
              <a:buNone/>
              <a:tabLst/>
              <a:defRPr/>
            </a:pPr>
            <a:r>
              <a:rPr lang="fr-FR" sz="4000" b="1" dirty="0">
                <a:solidFill>
                  <a:srgbClr val="3F72B6"/>
                </a:solidFill>
              </a:rPr>
              <a:t>XGB optimisé selon f2_weighted</a:t>
            </a:r>
            <a:endParaRPr kumimoji="0" lang="en-US" sz="4000" b="0" i="0" u="none" strike="noStrike" kern="1200" cap="none" spc="0" normalizeH="0" baseline="0" noProof="0" dirty="0">
              <a:ln>
                <a:noFill/>
              </a:ln>
              <a:solidFill>
                <a:srgbClr val="3F72B6"/>
              </a:solidFill>
              <a:effectLst/>
              <a:uLnTx/>
              <a:uFillTx/>
              <a:latin typeface="Montserrat Bold"/>
              <a:ea typeface="+mn-ea"/>
              <a:cs typeface="+mn-cs"/>
            </a:endParaRPr>
          </a:p>
        </p:txBody>
      </p:sp>
      <p:cxnSp>
        <p:nvCxnSpPr>
          <p:cNvPr id="10" name="Connecteur droit 9"/>
          <p:cNvCxnSpPr/>
          <p:nvPr/>
        </p:nvCxnSpPr>
        <p:spPr>
          <a:xfrm>
            <a:off x="9296400" y="1762730"/>
            <a:ext cx="0" cy="812998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9300148" y="2911348"/>
            <a:ext cx="3733800" cy="584775"/>
          </a:xfrm>
          <a:prstGeom prst="rect">
            <a:avLst/>
          </a:prstGeom>
          <a:noFill/>
        </p:spPr>
        <p:txBody>
          <a:bodyPr wrap="square" rtlCol="0">
            <a:spAutoFit/>
          </a:bodyPr>
          <a:lstStyle/>
          <a:p>
            <a:pPr algn="ctr"/>
            <a:r>
              <a:rPr lang="fr-FR" sz="3200" b="1" dirty="0">
                <a:solidFill>
                  <a:srgbClr val="1C5299"/>
                </a:solidFill>
                <a:latin typeface="Tw Cen MT" panose="020B0602020104020603" pitchFamily="34" charset="0"/>
              </a:rPr>
              <a:t>TRAIN</a:t>
            </a:r>
          </a:p>
        </p:txBody>
      </p:sp>
      <p:sp>
        <p:nvSpPr>
          <p:cNvPr id="12" name="ZoneTexte 11"/>
          <p:cNvSpPr txBox="1"/>
          <p:nvPr/>
        </p:nvSpPr>
        <p:spPr>
          <a:xfrm>
            <a:off x="13977251" y="2931445"/>
            <a:ext cx="3733800" cy="584775"/>
          </a:xfrm>
          <a:prstGeom prst="rect">
            <a:avLst/>
          </a:prstGeom>
          <a:noFill/>
        </p:spPr>
        <p:txBody>
          <a:bodyPr wrap="square" rtlCol="0">
            <a:spAutoFit/>
          </a:bodyPr>
          <a:lstStyle/>
          <a:p>
            <a:pPr algn="ctr"/>
            <a:r>
              <a:rPr lang="fr-FR" sz="3200" b="1" dirty="0">
                <a:solidFill>
                  <a:srgbClr val="1C5299"/>
                </a:solidFill>
                <a:latin typeface="Tw Cen MT" panose="020B0602020104020603" pitchFamily="34" charset="0"/>
              </a:rPr>
              <a:t>TEST</a:t>
            </a:r>
          </a:p>
        </p:txBody>
      </p:sp>
      <p:grpSp>
        <p:nvGrpSpPr>
          <p:cNvPr id="13" name="Groupe 12">
            <a:extLst>
              <a:ext uri="{FF2B5EF4-FFF2-40B4-BE49-F238E27FC236}">
                <a16:creationId xmlns:a16="http://schemas.microsoft.com/office/drawing/2014/main" id="{13555503-D52E-44A4-A661-8EEF4ADF8141}"/>
              </a:ext>
            </a:extLst>
          </p:cNvPr>
          <p:cNvGrpSpPr/>
          <p:nvPr/>
        </p:nvGrpSpPr>
        <p:grpSpPr>
          <a:xfrm>
            <a:off x="9460907" y="3496096"/>
            <a:ext cx="8815867" cy="6203431"/>
            <a:chOff x="9448800" y="3253753"/>
            <a:chExt cx="8815867" cy="6203431"/>
          </a:xfrm>
        </p:grpSpPr>
        <p:pic>
          <p:nvPicPr>
            <p:cNvPr id="14" name="Image 13">
              <a:extLst>
                <a:ext uri="{FF2B5EF4-FFF2-40B4-BE49-F238E27FC236}">
                  <a16:creationId xmlns:a16="http://schemas.microsoft.com/office/drawing/2014/main" id="{C8B16B87-839D-49C2-A3B5-B030BDDD51F8}"/>
                </a:ext>
              </a:extLst>
            </p:cNvPr>
            <p:cNvPicPr>
              <a:picLocks noChangeAspect="1"/>
            </p:cNvPicPr>
            <p:nvPr/>
          </p:nvPicPr>
          <p:blipFill>
            <a:blip r:embed="rId4"/>
            <a:stretch>
              <a:fillRect/>
            </a:stretch>
          </p:blipFill>
          <p:spPr>
            <a:xfrm>
              <a:off x="9481055" y="3253753"/>
              <a:ext cx="4360976" cy="3534045"/>
            </a:xfrm>
            <a:prstGeom prst="rect">
              <a:avLst/>
            </a:prstGeom>
          </p:spPr>
        </p:pic>
        <p:pic>
          <p:nvPicPr>
            <p:cNvPr id="15" name="Image 14">
              <a:extLst>
                <a:ext uri="{FF2B5EF4-FFF2-40B4-BE49-F238E27FC236}">
                  <a16:creationId xmlns:a16="http://schemas.microsoft.com/office/drawing/2014/main" id="{124DF7D3-8F0E-45CE-B589-337B1B371405}"/>
                </a:ext>
              </a:extLst>
            </p:cNvPr>
            <p:cNvPicPr>
              <a:picLocks noChangeAspect="1"/>
            </p:cNvPicPr>
            <p:nvPr/>
          </p:nvPicPr>
          <p:blipFill>
            <a:blip r:embed="rId5"/>
            <a:stretch>
              <a:fillRect/>
            </a:stretch>
          </p:blipFill>
          <p:spPr>
            <a:xfrm>
              <a:off x="13965144" y="3310200"/>
              <a:ext cx="4299523" cy="3372175"/>
            </a:xfrm>
            <a:prstGeom prst="rect">
              <a:avLst/>
            </a:prstGeom>
          </p:spPr>
        </p:pic>
        <p:pic>
          <p:nvPicPr>
            <p:cNvPr id="16" name="Image 15">
              <a:extLst>
                <a:ext uri="{FF2B5EF4-FFF2-40B4-BE49-F238E27FC236}">
                  <a16:creationId xmlns:a16="http://schemas.microsoft.com/office/drawing/2014/main" id="{299AF837-C126-46D5-AAE7-F3981BD636F1}"/>
                </a:ext>
              </a:extLst>
            </p:cNvPr>
            <p:cNvPicPr>
              <a:picLocks noChangeAspect="1"/>
            </p:cNvPicPr>
            <p:nvPr/>
          </p:nvPicPr>
          <p:blipFill>
            <a:blip r:embed="rId6"/>
            <a:stretch>
              <a:fillRect/>
            </a:stretch>
          </p:blipFill>
          <p:spPr>
            <a:xfrm>
              <a:off x="13869395" y="7008249"/>
              <a:ext cx="4048382" cy="2433635"/>
            </a:xfrm>
            <a:prstGeom prst="rect">
              <a:avLst/>
            </a:prstGeom>
            <a:ln>
              <a:solidFill>
                <a:srgbClr val="001C7F"/>
              </a:solidFill>
            </a:ln>
          </p:spPr>
        </p:pic>
        <p:pic>
          <p:nvPicPr>
            <p:cNvPr id="17" name="Image 16">
              <a:extLst>
                <a:ext uri="{FF2B5EF4-FFF2-40B4-BE49-F238E27FC236}">
                  <a16:creationId xmlns:a16="http://schemas.microsoft.com/office/drawing/2014/main" id="{3AB88DA4-FF8A-4568-97A9-AE152ABA2EFF}"/>
                </a:ext>
              </a:extLst>
            </p:cNvPr>
            <p:cNvPicPr>
              <a:picLocks noChangeAspect="1"/>
            </p:cNvPicPr>
            <p:nvPr/>
          </p:nvPicPr>
          <p:blipFill>
            <a:blip r:embed="rId7"/>
            <a:stretch>
              <a:fillRect/>
            </a:stretch>
          </p:blipFill>
          <p:spPr>
            <a:xfrm>
              <a:off x="9448800" y="7008249"/>
              <a:ext cx="4320990" cy="2448935"/>
            </a:xfrm>
            <a:prstGeom prst="rect">
              <a:avLst/>
            </a:prstGeom>
            <a:ln>
              <a:solidFill>
                <a:srgbClr val="001C7F"/>
              </a:solidFill>
            </a:ln>
          </p:spPr>
        </p:pic>
      </p:grpSp>
      <p:sp>
        <p:nvSpPr>
          <p:cNvPr id="18" name="ZoneTexte 17">
            <a:extLst>
              <a:ext uri="{FF2B5EF4-FFF2-40B4-BE49-F238E27FC236}">
                <a16:creationId xmlns:a16="http://schemas.microsoft.com/office/drawing/2014/main" id="{701D6E85-6117-464D-955B-A21435CA3BA4}"/>
              </a:ext>
            </a:extLst>
          </p:cNvPr>
          <p:cNvSpPr txBox="1"/>
          <p:nvPr/>
        </p:nvSpPr>
        <p:spPr>
          <a:xfrm>
            <a:off x="11984295" y="2319070"/>
            <a:ext cx="3739686" cy="584775"/>
          </a:xfrm>
          <a:prstGeom prst="rect">
            <a:avLst/>
          </a:prstGeom>
          <a:noFill/>
        </p:spPr>
        <p:txBody>
          <a:bodyPr wrap="square" rtlCol="0">
            <a:spAutoFit/>
          </a:bodyPr>
          <a:lstStyle/>
          <a:p>
            <a:r>
              <a:rPr lang="fr-FR" sz="3200" b="1" dirty="0">
                <a:solidFill>
                  <a:srgbClr val="002060"/>
                </a:solidFill>
              </a:rPr>
              <a:t>f2_weighted : 0.8622</a:t>
            </a:r>
          </a:p>
        </p:txBody>
      </p:sp>
      <p:sp>
        <p:nvSpPr>
          <p:cNvPr id="19" name="ZoneTexte 18">
            <a:extLst>
              <a:ext uri="{FF2B5EF4-FFF2-40B4-BE49-F238E27FC236}">
                <a16:creationId xmlns:a16="http://schemas.microsoft.com/office/drawing/2014/main" id="{44FFF5FD-C2F2-492D-A13C-39162593D158}"/>
              </a:ext>
            </a:extLst>
          </p:cNvPr>
          <p:cNvSpPr txBox="1"/>
          <p:nvPr/>
        </p:nvSpPr>
        <p:spPr>
          <a:xfrm>
            <a:off x="2564019" y="2168846"/>
            <a:ext cx="6858000" cy="584775"/>
          </a:xfrm>
          <a:prstGeom prst="rect">
            <a:avLst/>
          </a:prstGeom>
          <a:noFill/>
        </p:spPr>
        <p:txBody>
          <a:bodyPr wrap="square" rtlCol="0">
            <a:spAutoFit/>
          </a:bodyPr>
          <a:lstStyle/>
          <a:p>
            <a:r>
              <a:rPr lang="fr-FR" sz="3200" b="1" dirty="0">
                <a:solidFill>
                  <a:srgbClr val="002060"/>
                </a:solidFill>
              </a:rPr>
              <a:t>AUC: 0.8872</a:t>
            </a:r>
          </a:p>
        </p:txBody>
      </p:sp>
      <p:sp>
        <p:nvSpPr>
          <p:cNvPr id="22" name="ZoneTexte 21">
            <a:extLst>
              <a:ext uri="{FF2B5EF4-FFF2-40B4-BE49-F238E27FC236}">
                <a16:creationId xmlns:a16="http://schemas.microsoft.com/office/drawing/2014/main" id="{458B2241-736C-4519-A2F5-525A5403F518}"/>
              </a:ext>
            </a:extLst>
          </p:cNvPr>
          <p:cNvSpPr txBox="1"/>
          <p:nvPr/>
        </p:nvSpPr>
        <p:spPr>
          <a:xfrm>
            <a:off x="86193" y="2604944"/>
            <a:ext cx="3733800" cy="584775"/>
          </a:xfrm>
          <a:prstGeom prst="rect">
            <a:avLst/>
          </a:prstGeom>
          <a:noFill/>
        </p:spPr>
        <p:txBody>
          <a:bodyPr wrap="square" rtlCol="0">
            <a:spAutoFit/>
          </a:bodyPr>
          <a:lstStyle/>
          <a:p>
            <a:pPr algn="ctr"/>
            <a:r>
              <a:rPr lang="fr-FR" sz="3200" b="1" dirty="0">
                <a:solidFill>
                  <a:srgbClr val="1C5299"/>
                </a:solidFill>
                <a:latin typeface="Tw Cen MT" panose="020B0602020104020603" pitchFamily="34" charset="0"/>
              </a:rPr>
              <a:t>TRAIN</a:t>
            </a:r>
          </a:p>
        </p:txBody>
      </p:sp>
      <p:sp>
        <p:nvSpPr>
          <p:cNvPr id="27" name="ZoneTexte 26">
            <a:extLst>
              <a:ext uri="{FF2B5EF4-FFF2-40B4-BE49-F238E27FC236}">
                <a16:creationId xmlns:a16="http://schemas.microsoft.com/office/drawing/2014/main" id="{1672AEB2-0C79-4F75-8BDE-225430F72071}"/>
              </a:ext>
            </a:extLst>
          </p:cNvPr>
          <p:cNvSpPr txBox="1"/>
          <p:nvPr/>
        </p:nvSpPr>
        <p:spPr>
          <a:xfrm>
            <a:off x="5136947" y="2604943"/>
            <a:ext cx="3733800" cy="584775"/>
          </a:xfrm>
          <a:prstGeom prst="rect">
            <a:avLst/>
          </a:prstGeom>
          <a:noFill/>
        </p:spPr>
        <p:txBody>
          <a:bodyPr wrap="square" rtlCol="0">
            <a:spAutoFit/>
          </a:bodyPr>
          <a:lstStyle/>
          <a:p>
            <a:pPr algn="ctr"/>
            <a:r>
              <a:rPr lang="fr-FR" sz="3200" b="1" dirty="0">
                <a:solidFill>
                  <a:srgbClr val="1C5299"/>
                </a:solidFill>
                <a:latin typeface="Tw Cen MT" panose="020B0602020104020603" pitchFamily="34" charset="0"/>
              </a:rPr>
              <a:t>TEST</a:t>
            </a:r>
          </a:p>
        </p:txBody>
      </p:sp>
      <p:grpSp>
        <p:nvGrpSpPr>
          <p:cNvPr id="23" name="Groupe 22">
            <a:extLst>
              <a:ext uri="{FF2B5EF4-FFF2-40B4-BE49-F238E27FC236}">
                <a16:creationId xmlns:a16="http://schemas.microsoft.com/office/drawing/2014/main" id="{C50BADB0-3DE5-4932-8785-39D080B506D4}"/>
              </a:ext>
            </a:extLst>
          </p:cNvPr>
          <p:cNvGrpSpPr/>
          <p:nvPr/>
        </p:nvGrpSpPr>
        <p:grpSpPr>
          <a:xfrm>
            <a:off x="205531" y="3044164"/>
            <a:ext cx="8961503" cy="6897756"/>
            <a:chOff x="205531" y="3044164"/>
            <a:chExt cx="8961503" cy="6897756"/>
          </a:xfrm>
        </p:grpSpPr>
        <p:pic>
          <p:nvPicPr>
            <p:cNvPr id="3" name="Image 2">
              <a:extLst>
                <a:ext uri="{FF2B5EF4-FFF2-40B4-BE49-F238E27FC236}">
                  <a16:creationId xmlns:a16="http://schemas.microsoft.com/office/drawing/2014/main" id="{900F60F8-94B5-425E-B8D9-B5BE156D62AD}"/>
                </a:ext>
              </a:extLst>
            </p:cNvPr>
            <p:cNvPicPr>
              <a:picLocks noChangeAspect="1"/>
            </p:cNvPicPr>
            <p:nvPr/>
          </p:nvPicPr>
          <p:blipFill>
            <a:blip r:embed="rId8"/>
            <a:stretch>
              <a:fillRect/>
            </a:stretch>
          </p:blipFill>
          <p:spPr>
            <a:xfrm>
              <a:off x="205531" y="3102251"/>
              <a:ext cx="4505766" cy="3565249"/>
            </a:xfrm>
            <a:prstGeom prst="rect">
              <a:avLst/>
            </a:prstGeom>
          </p:spPr>
        </p:pic>
        <p:pic>
          <p:nvPicPr>
            <p:cNvPr id="5" name="Image 4">
              <a:extLst>
                <a:ext uri="{FF2B5EF4-FFF2-40B4-BE49-F238E27FC236}">
                  <a16:creationId xmlns:a16="http://schemas.microsoft.com/office/drawing/2014/main" id="{5D91BC1E-856F-45F7-A95B-DA7820A8D2D4}"/>
                </a:ext>
              </a:extLst>
            </p:cNvPr>
            <p:cNvPicPr>
              <a:picLocks noChangeAspect="1"/>
            </p:cNvPicPr>
            <p:nvPr/>
          </p:nvPicPr>
          <p:blipFill>
            <a:blip r:embed="rId9"/>
            <a:stretch>
              <a:fillRect/>
            </a:stretch>
          </p:blipFill>
          <p:spPr>
            <a:xfrm>
              <a:off x="210422" y="6992898"/>
              <a:ext cx="4436473" cy="2949022"/>
            </a:xfrm>
            <a:prstGeom prst="rect">
              <a:avLst/>
            </a:prstGeom>
            <a:ln>
              <a:solidFill>
                <a:srgbClr val="001C7F"/>
              </a:solidFill>
            </a:ln>
          </p:spPr>
        </p:pic>
        <p:pic>
          <p:nvPicPr>
            <p:cNvPr id="7" name="Image 6">
              <a:extLst>
                <a:ext uri="{FF2B5EF4-FFF2-40B4-BE49-F238E27FC236}">
                  <a16:creationId xmlns:a16="http://schemas.microsoft.com/office/drawing/2014/main" id="{80C0BF77-A868-4B12-BA67-EB5380E79985}"/>
                </a:ext>
              </a:extLst>
            </p:cNvPr>
            <p:cNvPicPr>
              <a:picLocks noChangeAspect="1"/>
            </p:cNvPicPr>
            <p:nvPr/>
          </p:nvPicPr>
          <p:blipFill>
            <a:blip r:embed="rId10"/>
            <a:stretch>
              <a:fillRect/>
            </a:stretch>
          </p:blipFill>
          <p:spPr>
            <a:xfrm>
              <a:off x="4806058" y="3044164"/>
              <a:ext cx="4360976" cy="3698806"/>
            </a:xfrm>
            <a:prstGeom prst="rect">
              <a:avLst/>
            </a:prstGeom>
          </p:spPr>
        </p:pic>
        <p:pic>
          <p:nvPicPr>
            <p:cNvPr id="21" name="Image 20">
              <a:extLst>
                <a:ext uri="{FF2B5EF4-FFF2-40B4-BE49-F238E27FC236}">
                  <a16:creationId xmlns:a16="http://schemas.microsoft.com/office/drawing/2014/main" id="{ACA6A289-4E3F-4CE9-8612-D7C3B9995097}"/>
                </a:ext>
              </a:extLst>
            </p:cNvPr>
            <p:cNvPicPr>
              <a:picLocks noChangeAspect="1"/>
            </p:cNvPicPr>
            <p:nvPr/>
          </p:nvPicPr>
          <p:blipFill>
            <a:blip r:embed="rId11"/>
            <a:stretch>
              <a:fillRect/>
            </a:stretch>
          </p:blipFill>
          <p:spPr>
            <a:xfrm>
              <a:off x="4776261" y="6992898"/>
              <a:ext cx="4094487" cy="2899812"/>
            </a:xfrm>
            <a:prstGeom prst="rect">
              <a:avLst/>
            </a:prstGeom>
            <a:ln>
              <a:solidFill>
                <a:srgbClr val="001C7F"/>
              </a:solidFill>
            </a:ln>
          </p:spPr>
        </p:pic>
      </p:grpSp>
    </p:spTree>
    <p:extLst>
      <p:ext uri="{BB962C8B-B14F-4D97-AF65-F5344CB8AC3E}">
        <p14:creationId xmlns:p14="http://schemas.microsoft.com/office/powerpoint/2010/main" val="958023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4"/>
          <p:cNvSpPr txBox="1"/>
          <p:nvPr/>
        </p:nvSpPr>
        <p:spPr>
          <a:xfrm>
            <a:off x="17040249" y="9756873"/>
            <a:ext cx="937277" cy="271675"/>
          </a:xfrm>
          <a:prstGeom prst="rect">
            <a:avLst/>
          </a:prstGeom>
        </p:spPr>
        <p:txBody>
          <a:bodyPr lIns="0" tIns="0" rIns="0" bIns="0" rtlCol="0" anchor="t">
            <a:spAutoFit/>
          </a:bodyPr>
          <a:lstStyle/>
          <a:p>
            <a:pPr marL="0" marR="0" lvl="0" indent="0" algn="r" defTabSz="914400" rtl="0" eaLnBrk="1" fontAlgn="auto" latinLnBrk="0" hangingPunct="1">
              <a:lnSpc>
                <a:spcPts val="2357"/>
              </a:lnSpc>
              <a:spcBef>
                <a:spcPts val="0"/>
              </a:spcBef>
              <a:spcAft>
                <a:spcPts val="0"/>
              </a:spcAft>
              <a:buClrTx/>
              <a:buSzTx/>
              <a:buFontTx/>
              <a:buNone/>
              <a:tabLst/>
              <a:defRPr/>
            </a:pPr>
            <a:r>
              <a:rPr kumimoji="0" lang="en-US" sz="1309" b="0" i="0" u="none" strike="noStrike" kern="1200" cap="none" spc="12" normalizeH="0" baseline="0" noProof="0">
                <a:ln>
                  <a:noFill/>
                </a:ln>
                <a:solidFill>
                  <a:srgbClr val="002250"/>
                </a:solidFill>
                <a:effectLst/>
                <a:uLnTx/>
                <a:uFillTx/>
                <a:latin typeface="Gotham Bold"/>
                <a:ea typeface="+mn-ea"/>
                <a:cs typeface="+mn-cs"/>
              </a:rPr>
              <a:t>7</a:t>
            </a:r>
          </a:p>
        </p:txBody>
      </p:sp>
      <p:grpSp>
        <p:nvGrpSpPr>
          <p:cNvPr id="35" name="Group 35"/>
          <p:cNvGrpSpPr/>
          <p:nvPr/>
        </p:nvGrpSpPr>
        <p:grpSpPr>
          <a:xfrm>
            <a:off x="0" y="0"/>
            <a:ext cx="12420600" cy="1312616"/>
            <a:chOff x="0" y="0"/>
            <a:chExt cx="1782597" cy="345710"/>
          </a:xfrm>
        </p:grpSpPr>
        <p:sp>
          <p:nvSpPr>
            <p:cNvPr id="36" name="Freeform 36"/>
            <p:cNvSpPr/>
            <p:nvPr/>
          </p:nvSpPr>
          <p:spPr>
            <a:xfrm>
              <a:off x="0" y="0"/>
              <a:ext cx="1782597" cy="345710"/>
            </a:xfrm>
            <a:custGeom>
              <a:avLst/>
              <a:gdLst/>
              <a:ahLst/>
              <a:cxnLst/>
              <a:rect l="l" t="t" r="r" b="b"/>
              <a:pathLst>
                <a:path w="1782597" h="345710">
                  <a:moveTo>
                    <a:pt x="0" y="0"/>
                  </a:moveTo>
                  <a:lnTo>
                    <a:pt x="1782597" y="0"/>
                  </a:lnTo>
                  <a:lnTo>
                    <a:pt x="1782597" y="345710"/>
                  </a:lnTo>
                  <a:lnTo>
                    <a:pt x="0" y="345710"/>
                  </a:lnTo>
                  <a:close/>
                </a:path>
              </a:pathLst>
            </a:custGeom>
            <a:solidFill>
              <a:srgbClr val="002250"/>
            </a:solidFill>
          </p:spPr>
        </p:sp>
        <p:sp>
          <p:nvSpPr>
            <p:cNvPr id="37" name="TextBox 37"/>
            <p:cNvSpPr txBox="1"/>
            <p:nvPr/>
          </p:nvSpPr>
          <p:spPr>
            <a:xfrm>
              <a:off x="0" y="-38100"/>
              <a:ext cx="1782597" cy="38381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41" name="Image 40">
            <a:extLst>
              <a:ext uri="{FF2B5EF4-FFF2-40B4-BE49-F238E27FC236}">
                <a16:creationId xmlns:a16="http://schemas.microsoft.com/office/drawing/2014/main" id="{880DF62A-F456-4EFE-94DD-5EA9350E9B7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2409374" y="-87316"/>
            <a:ext cx="5867400" cy="1457278"/>
          </a:xfrm>
          <a:prstGeom prst="rect">
            <a:avLst/>
          </a:prstGeom>
          <a:ln>
            <a:noFill/>
          </a:ln>
          <a:effectLst>
            <a:softEdge rad="112500"/>
          </a:effectLst>
        </p:spPr>
      </p:pic>
      <p:sp>
        <p:nvSpPr>
          <p:cNvPr id="42" name="TextBox 16">
            <a:extLst>
              <a:ext uri="{FF2B5EF4-FFF2-40B4-BE49-F238E27FC236}">
                <a16:creationId xmlns:a16="http://schemas.microsoft.com/office/drawing/2014/main" id="{2FC57F3E-BDF1-46E4-9EA6-DCEA4D50AA2C}"/>
              </a:ext>
            </a:extLst>
          </p:cNvPr>
          <p:cNvSpPr txBox="1"/>
          <p:nvPr/>
        </p:nvSpPr>
        <p:spPr>
          <a:xfrm>
            <a:off x="45862" y="74435"/>
            <a:ext cx="10317338" cy="990720"/>
          </a:xfrm>
          <a:prstGeom prst="rect">
            <a:avLst/>
          </a:prstGeom>
        </p:spPr>
        <p:txBody>
          <a:bodyPr wrap="square" lIns="0" tIns="0" rIns="0" bIns="0" rtlCol="0" anchor="t">
            <a:spAutoFit/>
          </a:bodyPr>
          <a:lstStyle/>
          <a:p>
            <a:pPr algn="ctr">
              <a:lnSpc>
                <a:spcPts val="8400"/>
              </a:lnSpc>
            </a:pPr>
            <a:r>
              <a:rPr lang="fr-FR" sz="5400" spc="400" dirty="0">
                <a:solidFill>
                  <a:schemeClr val="tx2">
                    <a:lumMod val="40000"/>
                    <a:lumOff val="60000"/>
                  </a:schemeClr>
                </a:solidFill>
              </a:rPr>
              <a:t>Présentation des résultats</a:t>
            </a:r>
            <a:endParaRPr lang="en-US" sz="5400" spc="400" dirty="0">
              <a:solidFill>
                <a:schemeClr val="tx2">
                  <a:lumMod val="40000"/>
                  <a:lumOff val="60000"/>
                </a:schemeClr>
              </a:solidFill>
            </a:endParaRPr>
          </a:p>
        </p:txBody>
      </p:sp>
      <p:sp>
        <p:nvSpPr>
          <p:cNvPr id="8" name="TextBox 4">
            <a:extLst>
              <a:ext uri="{FF2B5EF4-FFF2-40B4-BE49-F238E27FC236}">
                <a16:creationId xmlns:a16="http://schemas.microsoft.com/office/drawing/2014/main" id="{0CDB5DED-08B0-46DD-903F-31C6273B0245}"/>
              </a:ext>
            </a:extLst>
          </p:cNvPr>
          <p:cNvSpPr txBox="1"/>
          <p:nvPr/>
        </p:nvSpPr>
        <p:spPr>
          <a:xfrm>
            <a:off x="217896" y="1303890"/>
            <a:ext cx="7456420" cy="859210"/>
          </a:xfrm>
          <a:prstGeom prst="rect">
            <a:avLst/>
          </a:prstGeom>
        </p:spPr>
        <p:txBody>
          <a:bodyPr wrap="square" lIns="0" tIns="0" rIns="0" bIns="0" rtlCol="0" anchor="t">
            <a:spAutoFit/>
          </a:bodyPr>
          <a:lstStyle/>
          <a:p>
            <a:pPr marL="0" marR="0" lvl="0" indent="0" algn="ctr" defTabSz="914400" rtl="0" eaLnBrk="1" fontAlgn="auto" latinLnBrk="0" hangingPunct="1">
              <a:lnSpc>
                <a:spcPts val="6719"/>
              </a:lnSpc>
              <a:spcBef>
                <a:spcPts val="0"/>
              </a:spcBef>
              <a:spcAft>
                <a:spcPts val="0"/>
              </a:spcAft>
              <a:buClrTx/>
              <a:buSzTx/>
              <a:buFontTx/>
              <a:buNone/>
              <a:tabLst/>
              <a:defRPr/>
            </a:pPr>
            <a:r>
              <a:rPr lang="fr-FR" sz="4000" b="1" dirty="0">
                <a:solidFill>
                  <a:srgbClr val="3F72B6"/>
                </a:solidFill>
              </a:rPr>
              <a:t>LGBM optimisé selon AUC</a:t>
            </a:r>
            <a:endParaRPr kumimoji="0" lang="en-US" sz="4000" b="0" i="0" u="none" strike="noStrike" kern="1200" cap="none" spc="0" normalizeH="0" baseline="0" noProof="0" dirty="0">
              <a:ln>
                <a:noFill/>
              </a:ln>
              <a:solidFill>
                <a:srgbClr val="3F72B6"/>
              </a:solidFill>
              <a:effectLst/>
              <a:uLnTx/>
              <a:uFillTx/>
              <a:latin typeface="Montserrat Bold"/>
              <a:ea typeface="+mn-ea"/>
              <a:cs typeface="+mn-cs"/>
            </a:endParaRPr>
          </a:p>
        </p:txBody>
      </p:sp>
      <p:sp>
        <p:nvSpPr>
          <p:cNvPr id="9" name="TextBox 4">
            <a:extLst>
              <a:ext uri="{FF2B5EF4-FFF2-40B4-BE49-F238E27FC236}">
                <a16:creationId xmlns:a16="http://schemas.microsoft.com/office/drawing/2014/main" id="{0CDB5DED-08B0-46DD-903F-31C6273B0245}"/>
              </a:ext>
            </a:extLst>
          </p:cNvPr>
          <p:cNvSpPr txBox="1"/>
          <p:nvPr/>
        </p:nvSpPr>
        <p:spPr>
          <a:xfrm>
            <a:off x="9988939" y="1331668"/>
            <a:ext cx="7456420" cy="859210"/>
          </a:xfrm>
          <a:prstGeom prst="rect">
            <a:avLst/>
          </a:prstGeom>
        </p:spPr>
        <p:txBody>
          <a:bodyPr wrap="square" lIns="0" tIns="0" rIns="0" bIns="0" rtlCol="0" anchor="t">
            <a:spAutoFit/>
          </a:bodyPr>
          <a:lstStyle/>
          <a:p>
            <a:pPr marL="0" marR="0" lvl="0" indent="0" algn="ctr" defTabSz="914400" rtl="0" eaLnBrk="1" fontAlgn="auto" latinLnBrk="0" hangingPunct="1">
              <a:lnSpc>
                <a:spcPts val="6719"/>
              </a:lnSpc>
              <a:spcBef>
                <a:spcPts val="0"/>
              </a:spcBef>
              <a:spcAft>
                <a:spcPts val="0"/>
              </a:spcAft>
              <a:buClrTx/>
              <a:buSzTx/>
              <a:buFontTx/>
              <a:buNone/>
              <a:tabLst/>
              <a:defRPr/>
            </a:pPr>
            <a:r>
              <a:rPr lang="fr-FR" sz="4000" b="1" dirty="0">
                <a:solidFill>
                  <a:srgbClr val="3F72B6"/>
                </a:solidFill>
              </a:rPr>
              <a:t>LGBM optimisé selon f2_weighted</a:t>
            </a:r>
            <a:endParaRPr kumimoji="0" lang="en-US" sz="4000" b="0" i="0" u="none" strike="noStrike" kern="1200" cap="none" spc="0" normalizeH="0" baseline="0" noProof="0" dirty="0">
              <a:ln>
                <a:noFill/>
              </a:ln>
              <a:solidFill>
                <a:srgbClr val="3F72B6"/>
              </a:solidFill>
              <a:effectLst/>
              <a:uLnTx/>
              <a:uFillTx/>
              <a:latin typeface="Montserrat Bold"/>
              <a:ea typeface="+mn-ea"/>
              <a:cs typeface="+mn-cs"/>
            </a:endParaRPr>
          </a:p>
        </p:txBody>
      </p:sp>
      <p:cxnSp>
        <p:nvCxnSpPr>
          <p:cNvPr id="10" name="Connecteur droit 9"/>
          <p:cNvCxnSpPr/>
          <p:nvPr/>
        </p:nvCxnSpPr>
        <p:spPr>
          <a:xfrm>
            <a:off x="9296400" y="1762730"/>
            <a:ext cx="0" cy="812998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9315582" y="2719484"/>
            <a:ext cx="3733800" cy="584775"/>
          </a:xfrm>
          <a:prstGeom prst="rect">
            <a:avLst/>
          </a:prstGeom>
          <a:noFill/>
        </p:spPr>
        <p:txBody>
          <a:bodyPr wrap="square" rtlCol="0">
            <a:spAutoFit/>
          </a:bodyPr>
          <a:lstStyle/>
          <a:p>
            <a:pPr algn="ctr"/>
            <a:r>
              <a:rPr lang="fr-FR" sz="3200" b="1" dirty="0">
                <a:solidFill>
                  <a:srgbClr val="1C5299"/>
                </a:solidFill>
                <a:latin typeface="Tw Cen MT" panose="020B0602020104020603" pitchFamily="34" charset="0"/>
              </a:rPr>
              <a:t>TRAIN</a:t>
            </a:r>
          </a:p>
        </p:txBody>
      </p:sp>
      <p:sp>
        <p:nvSpPr>
          <p:cNvPr id="12" name="ZoneTexte 11"/>
          <p:cNvSpPr txBox="1"/>
          <p:nvPr/>
        </p:nvSpPr>
        <p:spPr>
          <a:xfrm>
            <a:off x="14026686" y="2725425"/>
            <a:ext cx="3733800" cy="584775"/>
          </a:xfrm>
          <a:prstGeom prst="rect">
            <a:avLst/>
          </a:prstGeom>
          <a:noFill/>
        </p:spPr>
        <p:txBody>
          <a:bodyPr wrap="square" rtlCol="0">
            <a:spAutoFit/>
          </a:bodyPr>
          <a:lstStyle/>
          <a:p>
            <a:pPr algn="ctr"/>
            <a:r>
              <a:rPr lang="fr-FR" sz="3200" b="1" dirty="0">
                <a:solidFill>
                  <a:srgbClr val="1C5299"/>
                </a:solidFill>
                <a:latin typeface="Tw Cen MT" panose="020B0602020104020603" pitchFamily="34" charset="0"/>
              </a:rPr>
              <a:t>TEST</a:t>
            </a:r>
          </a:p>
        </p:txBody>
      </p:sp>
      <p:grpSp>
        <p:nvGrpSpPr>
          <p:cNvPr id="13" name="Groupe 12">
            <a:extLst>
              <a:ext uri="{FF2B5EF4-FFF2-40B4-BE49-F238E27FC236}">
                <a16:creationId xmlns:a16="http://schemas.microsoft.com/office/drawing/2014/main" id="{686D94E7-7648-4EE3-9F21-CF64EC1E2988}"/>
              </a:ext>
            </a:extLst>
          </p:cNvPr>
          <p:cNvGrpSpPr/>
          <p:nvPr/>
        </p:nvGrpSpPr>
        <p:grpSpPr>
          <a:xfrm>
            <a:off x="9516421" y="3286384"/>
            <a:ext cx="8787818" cy="6591559"/>
            <a:chOff x="9426609" y="3165314"/>
            <a:chExt cx="8787818" cy="6591559"/>
          </a:xfrm>
        </p:grpSpPr>
        <p:pic>
          <p:nvPicPr>
            <p:cNvPr id="14" name="Image 13">
              <a:extLst>
                <a:ext uri="{FF2B5EF4-FFF2-40B4-BE49-F238E27FC236}">
                  <a16:creationId xmlns:a16="http://schemas.microsoft.com/office/drawing/2014/main" id="{58C5812D-AA2F-4330-9C3E-A71C3A91718B}"/>
                </a:ext>
              </a:extLst>
            </p:cNvPr>
            <p:cNvPicPr>
              <a:picLocks noChangeAspect="1"/>
            </p:cNvPicPr>
            <p:nvPr/>
          </p:nvPicPr>
          <p:blipFill>
            <a:blip r:embed="rId4"/>
            <a:stretch>
              <a:fillRect/>
            </a:stretch>
          </p:blipFill>
          <p:spPr>
            <a:xfrm>
              <a:off x="9470571" y="3286946"/>
              <a:ext cx="4169229" cy="3267115"/>
            </a:xfrm>
            <a:prstGeom prst="rect">
              <a:avLst/>
            </a:prstGeom>
          </p:spPr>
        </p:pic>
        <p:pic>
          <p:nvPicPr>
            <p:cNvPr id="15" name="Image 14">
              <a:extLst>
                <a:ext uri="{FF2B5EF4-FFF2-40B4-BE49-F238E27FC236}">
                  <a16:creationId xmlns:a16="http://schemas.microsoft.com/office/drawing/2014/main" id="{3C7BE9ED-8057-4F83-9D1D-AC9C3B333964}"/>
                </a:ext>
              </a:extLst>
            </p:cNvPr>
            <p:cNvPicPr>
              <a:picLocks noChangeAspect="1"/>
            </p:cNvPicPr>
            <p:nvPr/>
          </p:nvPicPr>
          <p:blipFill>
            <a:blip r:embed="rId5"/>
            <a:stretch>
              <a:fillRect/>
            </a:stretch>
          </p:blipFill>
          <p:spPr>
            <a:xfrm>
              <a:off x="14026686" y="3165314"/>
              <a:ext cx="4187741" cy="3368222"/>
            </a:xfrm>
            <a:prstGeom prst="rect">
              <a:avLst/>
            </a:prstGeom>
          </p:spPr>
        </p:pic>
        <p:pic>
          <p:nvPicPr>
            <p:cNvPr id="16" name="Image 15">
              <a:extLst>
                <a:ext uri="{FF2B5EF4-FFF2-40B4-BE49-F238E27FC236}">
                  <a16:creationId xmlns:a16="http://schemas.microsoft.com/office/drawing/2014/main" id="{3ADEF65B-A396-402B-B77D-891DDF355976}"/>
                </a:ext>
              </a:extLst>
            </p:cNvPr>
            <p:cNvPicPr>
              <a:picLocks noChangeAspect="1"/>
            </p:cNvPicPr>
            <p:nvPr/>
          </p:nvPicPr>
          <p:blipFill>
            <a:blip r:embed="rId6"/>
            <a:stretch>
              <a:fillRect/>
            </a:stretch>
          </p:blipFill>
          <p:spPr>
            <a:xfrm>
              <a:off x="13842922" y="6648012"/>
              <a:ext cx="4248413" cy="3108861"/>
            </a:xfrm>
            <a:prstGeom prst="rect">
              <a:avLst/>
            </a:prstGeom>
            <a:ln>
              <a:solidFill>
                <a:srgbClr val="001C7F"/>
              </a:solidFill>
            </a:ln>
          </p:spPr>
        </p:pic>
        <p:pic>
          <p:nvPicPr>
            <p:cNvPr id="17" name="Image 16">
              <a:extLst>
                <a:ext uri="{FF2B5EF4-FFF2-40B4-BE49-F238E27FC236}">
                  <a16:creationId xmlns:a16="http://schemas.microsoft.com/office/drawing/2014/main" id="{959A7AAD-A794-4E41-A0B2-51D281F9660C}"/>
                </a:ext>
              </a:extLst>
            </p:cNvPr>
            <p:cNvPicPr>
              <a:picLocks noChangeAspect="1"/>
            </p:cNvPicPr>
            <p:nvPr/>
          </p:nvPicPr>
          <p:blipFill>
            <a:blip r:embed="rId7"/>
            <a:stretch>
              <a:fillRect/>
            </a:stretch>
          </p:blipFill>
          <p:spPr>
            <a:xfrm>
              <a:off x="9426609" y="6648012"/>
              <a:ext cx="4257151" cy="3108860"/>
            </a:xfrm>
            <a:prstGeom prst="rect">
              <a:avLst/>
            </a:prstGeom>
            <a:ln>
              <a:solidFill>
                <a:srgbClr val="001C7F"/>
              </a:solidFill>
            </a:ln>
          </p:spPr>
        </p:pic>
      </p:grpSp>
      <p:sp>
        <p:nvSpPr>
          <p:cNvPr id="18" name="ZoneTexte 17">
            <a:extLst>
              <a:ext uri="{FF2B5EF4-FFF2-40B4-BE49-F238E27FC236}">
                <a16:creationId xmlns:a16="http://schemas.microsoft.com/office/drawing/2014/main" id="{308B29F6-7DD4-4FF6-8166-494093BA0960}"/>
              </a:ext>
            </a:extLst>
          </p:cNvPr>
          <p:cNvSpPr txBox="1"/>
          <p:nvPr/>
        </p:nvSpPr>
        <p:spPr>
          <a:xfrm>
            <a:off x="12095301" y="2061896"/>
            <a:ext cx="3739686" cy="584775"/>
          </a:xfrm>
          <a:prstGeom prst="rect">
            <a:avLst/>
          </a:prstGeom>
          <a:noFill/>
        </p:spPr>
        <p:txBody>
          <a:bodyPr wrap="square" rtlCol="0">
            <a:spAutoFit/>
          </a:bodyPr>
          <a:lstStyle/>
          <a:p>
            <a:r>
              <a:rPr lang="fr-FR" sz="3200" b="1" dirty="0">
                <a:solidFill>
                  <a:srgbClr val="002060"/>
                </a:solidFill>
              </a:rPr>
              <a:t>f2_weighted : 0.8625</a:t>
            </a:r>
          </a:p>
        </p:txBody>
      </p:sp>
      <p:sp>
        <p:nvSpPr>
          <p:cNvPr id="21" name="ZoneTexte 20">
            <a:extLst>
              <a:ext uri="{FF2B5EF4-FFF2-40B4-BE49-F238E27FC236}">
                <a16:creationId xmlns:a16="http://schemas.microsoft.com/office/drawing/2014/main" id="{C37DBABD-6AE0-4A7A-98E7-5D5B2CE7E315}"/>
              </a:ext>
            </a:extLst>
          </p:cNvPr>
          <p:cNvSpPr txBox="1"/>
          <p:nvPr/>
        </p:nvSpPr>
        <p:spPr>
          <a:xfrm>
            <a:off x="217896" y="2692397"/>
            <a:ext cx="3733800" cy="584775"/>
          </a:xfrm>
          <a:prstGeom prst="rect">
            <a:avLst/>
          </a:prstGeom>
          <a:noFill/>
        </p:spPr>
        <p:txBody>
          <a:bodyPr wrap="square" rtlCol="0">
            <a:spAutoFit/>
          </a:bodyPr>
          <a:lstStyle/>
          <a:p>
            <a:pPr algn="ctr"/>
            <a:r>
              <a:rPr lang="fr-FR" sz="3200" b="1" dirty="0">
                <a:solidFill>
                  <a:srgbClr val="1C5299"/>
                </a:solidFill>
                <a:latin typeface="Tw Cen MT" panose="020B0602020104020603" pitchFamily="34" charset="0"/>
              </a:rPr>
              <a:t>TRAIN</a:t>
            </a:r>
          </a:p>
        </p:txBody>
      </p:sp>
      <p:sp>
        <p:nvSpPr>
          <p:cNvPr id="22" name="ZoneTexte 21">
            <a:extLst>
              <a:ext uri="{FF2B5EF4-FFF2-40B4-BE49-F238E27FC236}">
                <a16:creationId xmlns:a16="http://schemas.microsoft.com/office/drawing/2014/main" id="{AA50D588-544B-4781-984D-0EB88DCD4014}"/>
              </a:ext>
            </a:extLst>
          </p:cNvPr>
          <p:cNvSpPr txBox="1"/>
          <p:nvPr/>
        </p:nvSpPr>
        <p:spPr>
          <a:xfrm>
            <a:off x="5485572" y="2728800"/>
            <a:ext cx="3733800" cy="584775"/>
          </a:xfrm>
          <a:prstGeom prst="rect">
            <a:avLst/>
          </a:prstGeom>
          <a:noFill/>
        </p:spPr>
        <p:txBody>
          <a:bodyPr wrap="square" rtlCol="0">
            <a:spAutoFit/>
          </a:bodyPr>
          <a:lstStyle/>
          <a:p>
            <a:pPr algn="ctr"/>
            <a:r>
              <a:rPr lang="fr-FR" sz="3200" b="1" dirty="0">
                <a:solidFill>
                  <a:srgbClr val="1C5299"/>
                </a:solidFill>
                <a:latin typeface="Tw Cen MT" panose="020B0602020104020603" pitchFamily="34" charset="0"/>
              </a:rPr>
              <a:t>TEST</a:t>
            </a:r>
          </a:p>
        </p:txBody>
      </p:sp>
      <p:sp>
        <p:nvSpPr>
          <p:cNvPr id="23" name="ZoneTexte 22">
            <a:extLst>
              <a:ext uri="{FF2B5EF4-FFF2-40B4-BE49-F238E27FC236}">
                <a16:creationId xmlns:a16="http://schemas.microsoft.com/office/drawing/2014/main" id="{D15A27CB-1DDB-4B1E-9D17-E8489F1DA3C4}"/>
              </a:ext>
            </a:extLst>
          </p:cNvPr>
          <p:cNvSpPr txBox="1"/>
          <p:nvPr/>
        </p:nvSpPr>
        <p:spPr>
          <a:xfrm>
            <a:off x="2922678" y="2127713"/>
            <a:ext cx="6858000" cy="584775"/>
          </a:xfrm>
          <a:prstGeom prst="rect">
            <a:avLst/>
          </a:prstGeom>
          <a:noFill/>
        </p:spPr>
        <p:txBody>
          <a:bodyPr wrap="square" rtlCol="0">
            <a:spAutoFit/>
          </a:bodyPr>
          <a:lstStyle/>
          <a:p>
            <a:r>
              <a:rPr lang="fr-FR" sz="3200" b="1" dirty="0">
                <a:solidFill>
                  <a:srgbClr val="002060"/>
                </a:solidFill>
              </a:rPr>
              <a:t>AUC: 0.8887</a:t>
            </a:r>
          </a:p>
        </p:txBody>
      </p:sp>
      <p:grpSp>
        <p:nvGrpSpPr>
          <p:cNvPr id="25" name="Groupe 24">
            <a:extLst>
              <a:ext uri="{FF2B5EF4-FFF2-40B4-BE49-F238E27FC236}">
                <a16:creationId xmlns:a16="http://schemas.microsoft.com/office/drawing/2014/main" id="{072A06BB-192D-4A9E-8C6C-6B637A6F045A}"/>
              </a:ext>
            </a:extLst>
          </p:cNvPr>
          <p:cNvGrpSpPr/>
          <p:nvPr/>
        </p:nvGrpSpPr>
        <p:grpSpPr>
          <a:xfrm>
            <a:off x="161970" y="3232246"/>
            <a:ext cx="8893174" cy="6524628"/>
            <a:chOff x="161970" y="3232246"/>
            <a:chExt cx="8893174" cy="6524628"/>
          </a:xfrm>
        </p:grpSpPr>
        <p:pic>
          <p:nvPicPr>
            <p:cNvPr id="3" name="Image 2">
              <a:extLst>
                <a:ext uri="{FF2B5EF4-FFF2-40B4-BE49-F238E27FC236}">
                  <a16:creationId xmlns:a16="http://schemas.microsoft.com/office/drawing/2014/main" id="{3CDB2992-9E8D-454B-A472-DE41A187D438}"/>
                </a:ext>
              </a:extLst>
            </p:cNvPr>
            <p:cNvPicPr>
              <a:picLocks noChangeAspect="1"/>
            </p:cNvPicPr>
            <p:nvPr/>
          </p:nvPicPr>
          <p:blipFill>
            <a:blip r:embed="rId8"/>
            <a:stretch>
              <a:fillRect/>
            </a:stretch>
          </p:blipFill>
          <p:spPr>
            <a:xfrm>
              <a:off x="161970" y="3232246"/>
              <a:ext cx="4533140" cy="3618653"/>
            </a:xfrm>
            <a:prstGeom prst="rect">
              <a:avLst/>
            </a:prstGeom>
          </p:spPr>
        </p:pic>
        <p:pic>
          <p:nvPicPr>
            <p:cNvPr id="5" name="Image 4">
              <a:extLst>
                <a:ext uri="{FF2B5EF4-FFF2-40B4-BE49-F238E27FC236}">
                  <a16:creationId xmlns:a16="http://schemas.microsoft.com/office/drawing/2014/main" id="{37C6FB1B-B9CA-4388-B565-98F95BC4F456}"/>
                </a:ext>
              </a:extLst>
            </p:cNvPr>
            <p:cNvPicPr>
              <a:picLocks noChangeAspect="1"/>
            </p:cNvPicPr>
            <p:nvPr/>
          </p:nvPicPr>
          <p:blipFill>
            <a:blip r:embed="rId9"/>
            <a:stretch>
              <a:fillRect/>
            </a:stretch>
          </p:blipFill>
          <p:spPr>
            <a:xfrm>
              <a:off x="316474" y="7124700"/>
              <a:ext cx="4343048" cy="2632174"/>
            </a:xfrm>
            <a:prstGeom prst="rect">
              <a:avLst/>
            </a:prstGeom>
            <a:ln>
              <a:solidFill>
                <a:srgbClr val="001C7F"/>
              </a:solidFill>
            </a:ln>
          </p:spPr>
        </p:pic>
        <p:pic>
          <p:nvPicPr>
            <p:cNvPr id="7" name="Image 6">
              <a:extLst>
                <a:ext uri="{FF2B5EF4-FFF2-40B4-BE49-F238E27FC236}">
                  <a16:creationId xmlns:a16="http://schemas.microsoft.com/office/drawing/2014/main" id="{FAD96206-01C9-49BF-8250-F039DC000CF0}"/>
                </a:ext>
              </a:extLst>
            </p:cNvPr>
            <p:cNvPicPr>
              <a:picLocks noChangeAspect="1"/>
            </p:cNvPicPr>
            <p:nvPr/>
          </p:nvPicPr>
          <p:blipFill>
            <a:blip r:embed="rId10"/>
            <a:stretch>
              <a:fillRect/>
            </a:stretch>
          </p:blipFill>
          <p:spPr>
            <a:xfrm>
              <a:off x="4917768" y="3232247"/>
              <a:ext cx="4137376" cy="3536835"/>
            </a:xfrm>
            <a:prstGeom prst="rect">
              <a:avLst/>
            </a:prstGeom>
          </p:spPr>
        </p:pic>
        <p:pic>
          <p:nvPicPr>
            <p:cNvPr id="20" name="Image 19">
              <a:extLst>
                <a:ext uri="{FF2B5EF4-FFF2-40B4-BE49-F238E27FC236}">
                  <a16:creationId xmlns:a16="http://schemas.microsoft.com/office/drawing/2014/main" id="{E9DC0C93-76A3-427E-AE37-6AA64EDAB9BD}"/>
                </a:ext>
              </a:extLst>
            </p:cNvPr>
            <p:cNvPicPr>
              <a:picLocks noChangeAspect="1"/>
            </p:cNvPicPr>
            <p:nvPr/>
          </p:nvPicPr>
          <p:blipFill>
            <a:blip r:embed="rId11"/>
            <a:stretch>
              <a:fillRect/>
            </a:stretch>
          </p:blipFill>
          <p:spPr>
            <a:xfrm>
              <a:off x="4879542" y="7124699"/>
              <a:ext cx="4167107" cy="2632173"/>
            </a:xfrm>
            <a:prstGeom prst="rect">
              <a:avLst/>
            </a:prstGeom>
            <a:ln>
              <a:solidFill>
                <a:srgbClr val="001C7F"/>
              </a:solidFill>
            </a:ln>
          </p:spPr>
        </p:pic>
      </p:grpSp>
    </p:spTree>
    <p:extLst>
      <p:ext uri="{BB962C8B-B14F-4D97-AF65-F5344CB8AC3E}">
        <p14:creationId xmlns:p14="http://schemas.microsoft.com/office/powerpoint/2010/main" val="1201160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250"/>
        </a:solidFill>
        <a:effectLst/>
      </p:bgPr>
    </p:bg>
    <p:spTree>
      <p:nvGrpSpPr>
        <p:cNvPr id="1" name=""/>
        <p:cNvGrpSpPr/>
        <p:nvPr/>
      </p:nvGrpSpPr>
      <p:grpSpPr>
        <a:xfrm>
          <a:off x="0" y="0"/>
          <a:ext cx="0" cy="0"/>
          <a:chOff x="0" y="0"/>
          <a:chExt cx="0" cy="0"/>
        </a:xfrm>
      </p:grpSpPr>
      <p:sp>
        <p:nvSpPr>
          <p:cNvPr id="7" name="TextBox 7"/>
          <p:cNvSpPr txBox="1"/>
          <p:nvPr/>
        </p:nvSpPr>
        <p:spPr>
          <a:xfrm>
            <a:off x="-327276" y="4048659"/>
            <a:ext cx="11430000" cy="1949957"/>
          </a:xfrm>
          <a:prstGeom prst="rect">
            <a:avLst/>
          </a:prstGeom>
        </p:spPr>
        <p:txBody>
          <a:bodyPr wrap="square" lIns="0" tIns="0" rIns="0" bIns="0" rtlCol="0" anchor="t">
            <a:spAutoFit/>
          </a:bodyPr>
          <a:lstStyle/>
          <a:p>
            <a:pPr marL="0" marR="0" lvl="0" indent="0" algn="ctr" defTabSz="914400" rtl="0" eaLnBrk="1" fontAlgn="auto" latinLnBrk="0" hangingPunct="1">
              <a:lnSpc>
                <a:spcPts val="7488"/>
              </a:lnSpc>
              <a:spcBef>
                <a:spcPts val="0"/>
              </a:spcBef>
              <a:spcAft>
                <a:spcPts val="0"/>
              </a:spcAft>
              <a:buClrTx/>
              <a:buSzTx/>
              <a:buFontTx/>
              <a:buNone/>
              <a:tabLst/>
              <a:defRPr/>
            </a:pPr>
            <a:r>
              <a:rPr kumimoji="0" lang="en-US" sz="7882" b="0" i="0" u="none" strike="noStrike" kern="1200" cap="none" spc="-39" normalizeH="0" baseline="0" noProof="0" dirty="0">
                <a:ln>
                  <a:noFill/>
                </a:ln>
                <a:solidFill>
                  <a:srgbClr val="F7E7D7"/>
                </a:solidFill>
                <a:effectLst/>
                <a:uLnTx/>
                <a:uFillTx/>
                <a:latin typeface="League Spartan"/>
                <a:ea typeface="+mn-ea"/>
                <a:cs typeface="+mn-cs"/>
              </a:rPr>
              <a:t>  </a:t>
            </a:r>
            <a:r>
              <a:rPr kumimoji="0" lang="en-US" sz="7882" b="0" i="0" u="none" strike="noStrike" kern="1200" cap="none" spc="-39" normalizeH="0" baseline="0" noProof="0" dirty="0">
                <a:ln>
                  <a:noFill/>
                </a:ln>
                <a:solidFill>
                  <a:schemeClr val="tx2">
                    <a:lumMod val="40000"/>
                    <a:lumOff val="60000"/>
                  </a:schemeClr>
                </a:solidFill>
                <a:effectLst/>
                <a:uLnTx/>
                <a:uFillTx/>
                <a:ea typeface="+mn-ea"/>
                <a:cs typeface="+mn-cs"/>
              </a:rPr>
              <a:t>03</a:t>
            </a:r>
            <a:r>
              <a:rPr kumimoji="0" lang="en-US" sz="7882" b="0" i="0" u="none" strike="noStrike" kern="1200" cap="none" spc="-39" normalizeH="0" baseline="0" noProof="0" dirty="0">
                <a:ln>
                  <a:noFill/>
                </a:ln>
                <a:solidFill>
                  <a:srgbClr val="F7E7D7"/>
                </a:solidFill>
                <a:effectLst/>
                <a:uLnTx/>
                <a:uFillTx/>
                <a:ea typeface="+mn-ea"/>
                <a:cs typeface="+mn-cs"/>
              </a:rPr>
              <a:t>.Choix du Meilleur Modèle </a:t>
            </a:r>
          </a:p>
        </p:txBody>
      </p:sp>
      <p:grpSp>
        <p:nvGrpSpPr>
          <p:cNvPr id="6" name="Groupe 5">
            <a:extLst>
              <a:ext uri="{FF2B5EF4-FFF2-40B4-BE49-F238E27FC236}">
                <a16:creationId xmlns:a16="http://schemas.microsoft.com/office/drawing/2014/main" id="{B260607A-077D-4052-A5C4-E77D7AC3A526}"/>
              </a:ext>
            </a:extLst>
          </p:cNvPr>
          <p:cNvGrpSpPr/>
          <p:nvPr/>
        </p:nvGrpSpPr>
        <p:grpSpPr>
          <a:xfrm>
            <a:off x="11142370" y="1479413"/>
            <a:ext cx="6137537" cy="7901469"/>
            <a:chOff x="11142370" y="1479413"/>
            <a:chExt cx="6137537" cy="7901469"/>
          </a:xfrm>
        </p:grpSpPr>
        <p:sp>
          <p:nvSpPr>
            <p:cNvPr id="8" name="Freeform 3">
              <a:extLst>
                <a:ext uri="{FF2B5EF4-FFF2-40B4-BE49-F238E27FC236}">
                  <a16:creationId xmlns:a16="http://schemas.microsoft.com/office/drawing/2014/main" id="{BB22D5E2-A440-4A0C-9A88-64ED47A027BF}"/>
                </a:ext>
              </a:extLst>
            </p:cNvPr>
            <p:cNvSpPr/>
            <p:nvPr/>
          </p:nvSpPr>
          <p:spPr>
            <a:xfrm>
              <a:off x="11142370" y="3243345"/>
              <a:ext cx="6137537" cy="6137537"/>
            </a:xfrm>
            <a:custGeom>
              <a:avLst/>
              <a:gdLst/>
              <a:ahLst/>
              <a:cxnLst/>
              <a:rect l="l" t="t" r="r" b="b"/>
              <a:pathLst>
                <a:path w="6137537" h="6137537">
                  <a:moveTo>
                    <a:pt x="0" y="0"/>
                  </a:moveTo>
                  <a:lnTo>
                    <a:pt x="6137537" y="0"/>
                  </a:lnTo>
                  <a:lnTo>
                    <a:pt x="6137537" y="6137537"/>
                  </a:lnTo>
                  <a:lnTo>
                    <a:pt x="0" y="61375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4">
              <a:extLst>
                <a:ext uri="{FF2B5EF4-FFF2-40B4-BE49-F238E27FC236}">
                  <a16:creationId xmlns:a16="http://schemas.microsoft.com/office/drawing/2014/main" id="{14613352-49EB-4588-81AA-EFF73B9CC379}"/>
                </a:ext>
              </a:extLst>
            </p:cNvPr>
            <p:cNvSpPr/>
            <p:nvPr/>
          </p:nvSpPr>
          <p:spPr>
            <a:xfrm>
              <a:off x="12066735" y="4031049"/>
              <a:ext cx="4288806" cy="4114800"/>
            </a:xfrm>
            <a:custGeom>
              <a:avLst/>
              <a:gdLst/>
              <a:ahLst/>
              <a:cxnLst/>
              <a:rect l="l" t="t" r="r" b="b"/>
              <a:pathLst>
                <a:path w="4288806" h="4114800">
                  <a:moveTo>
                    <a:pt x="0" y="0"/>
                  </a:moveTo>
                  <a:lnTo>
                    <a:pt x="4288807" y="0"/>
                  </a:lnTo>
                  <a:lnTo>
                    <a:pt x="428880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dirty="0"/>
            </a:p>
          </p:txBody>
        </p:sp>
        <p:sp>
          <p:nvSpPr>
            <p:cNvPr id="12" name="Freeform 7">
              <a:extLst>
                <a:ext uri="{FF2B5EF4-FFF2-40B4-BE49-F238E27FC236}">
                  <a16:creationId xmlns:a16="http://schemas.microsoft.com/office/drawing/2014/main" id="{6B272206-B897-498C-ACFD-D95C32BFCC3E}"/>
                </a:ext>
              </a:extLst>
            </p:cNvPr>
            <p:cNvSpPr/>
            <p:nvPr/>
          </p:nvSpPr>
          <p:spPr>
            <a:xfrm>
              <a:off x="14481612" y="1479413"/>
              <a:ext cx="2777688" cy="2777688"/>
            </a:xfrm>
            <a:custGeom>
              <a:avLst/>
              <a:gdLst/>
              <a:ahLst/>
              <a:cxnLst/>
              <a:rect l="l" t="t" r="r" b="b"/>
              <a:pathLst>
                <a:path w="2777688" h="2777688">
                  <a:moveTo>
                    <a:pt x="0" y="0"/>
                  </a:moveTo>
                  <a:lnTo>
                    <a:pt x="2777688" y="0"/>
                  </a:lnTo>
                  <a:lnTo>
                    <a:pt x="2777688" y="2777689"/>
                  </a:lnTo>
                  <a:lnTo>
                    <a:pt x="0" y="27776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dirty="0"/>
            </a:p>
          </p:txBody>
        </p:sp>
      </p:grpSp>
    </p:spTree>
    <p:extLst>
      <p:ext uri="{BB962C8B-B14F-4D97-AF65-F5344CB8AC3E}">
        <p14:creationId xmlns:p14="http://schemas.microsoft.com/office/powerpoint/2010/main" val="1598902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A2C5A"/>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717B78C2-0EEB-4F6F-AD7F-16280F6BB6F3}"/>
              </a:ext>
            </a:extLst>
          </p:cNvPr>
          <p:cNvSpPr/>
          <p:nvPr/>
        </p:nvSpPr>
        <p:spPr>
          <a:xfrm>
            <a:off x="5590786" y="2857500"/>
            <a:ext cx="7106427" cy="3505200"/>
          </a:xfrm>
          <a:custGeom>
            <a:avLst/>
            <a:gdLst/>
            <a:ahLst/>
            <a:cxnLst/>
            <a:rect l="l" t="t" r="r" b="b"/>
            <a:pathLst>
              <a:path w="7106427" h="3242103">
                <a:moveTo>
                  <a:pt x="0" y="0"/>
                </a:moveTo>
                <a:lnTo>
                  <a:pt x="7106428" y="0"/>
                </a:lnTo>
                <a:lnTo>
                  <a:pt x="7106428" y="3242103"/>
                </a:lnTo>
                <a:lnTo>
                  <a:pt x="0" y="3242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7">
            <a:extLst>
              <a:ext uri="{FF2B5EF4-FFF2-40B4-BE49-F238E27FC236}">
                <a16:creationId xmlns:a16="http://schemas.microsoft.com/office/drawing/2014/main" id="{D389C14C-C6B6-4837-9201-65F0A009CCD9}"/>
              </a:ext>
            </a:extLst>
          </p:cNvPr>
          <p:cNvSpPr/>
          <p:nvPr/>
        </p:nvSpPr>
        <p:spPr>
          <a:xfrm>
            <a:off x="2835863" y="1603948"/>
            <a:ext cx="2591769" cy="2971800"/>
          </a:xfrm>
          <a:custGeom>
            <a:avLst/>
            <a:gdLst/>
            <a:ahLst/>
            <a:cxnLst/>
            <a:rect l="l" t="t" r="r" b="b"/>
            <a:pathLst>
              <a:path w="2777688" h="2777688">
                <a:moveTo>
                  <a:pt x="0" y="0"/>
                </a:moveTo>
                <a:lnTo>
                  <a:pt x="2777688" y="0"/>
                </a:lnTo>
                <a:lnTo>
                  <a:pt x="2777688" y="2777689"/>
                </a:lnTo>
                <a:lnTo>
                  <a:pt x="0" y="27776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6447A400-CB27-49F0-B043-005B23A79D42}"/>
              </a:ext>
            </a:extLst>
          </p:cNvPr>
          <p:cNvSpPr txBox="1"/>
          <p:nvPr/>
        </p:nvSpPr>
        <p:spPr>
          <a:xfrm>
            <a:off x="5105400" y="4186763"/>
            <a:ext cx="7456420" cy="777970"/>
          </a:xfrm>
          <a:prstGeom prst="rect">
            <a:avLst/>
          </a:prstGeom>
        </p:spPr>
        <p:txBody>
          <a:bodyPr wrap="square" lIns="0" tIns="0" rIns="0" bIns="0" rtlCol="0" anchor="t">
            <a:spAutoFit/>
          </a:bodyPr>
          <a:lstStyle/>
          <a:p>
            <a:pPr marL="0" marR="0" lvl="0" indent="0" algn="ctr" defTabSz="914400" rtl="0" eaLnBrk="1" fontAlgn="auto" latinLnBrk="0" hangingPunct="1">
              <a:lnSpc>
                <a:spcPts val="6719"/>
              </a:lnSpc>
              <a:spcBef>
                <a:spcPts val="0"/>
              </a:spcBef>
              <a:spcAft>
                <a:spcPts val="0"/>
              </a:spcAft>
              <a:buClrTx/>
              <a:buSzTx/>
              <a:buFontTx/>
              <a:buNone/>
              <a:tabLst/>
              <a:defRPr/>
            </a:pPr>
            <a:r>
              <a:rPr lang="fr-FR" sz="4000" b="1" dirty="0">
                <a:solidFill>
                  <a:schemeClr val="tx2">
                    <a:lumMod val="20000"/>
                    <a:lumOff val="80000"/>
                  </a:schemeClr>
                </a:solidFill>
              </a:rPr>
              <a:t>XGBOOST Classifier</a:t>
            </a:r>
            <a:endParaRPr kumimoji="0" lang="en-US" sz="4000" b="0" i="0" u="none" strike="noStrike" kern="1200" cap="none" spc="0" normalizeH="0" baseline="0" noProof="0" dirty="0">
              <a:ln>
                <a:noFill/>
              </a:ln>
              <a:solidFill>
                <a:schemeClr val="tx2">
                  <a:lumMod val="20000"/>
                  <a:lumOff val="80000"/>
                </a:schemeClr>
              </a:solidFill>
              <a:effectLst/>
              <a:uLnTx/>
              <a:uFillTx/>
              <a:latin typeface="Montserrat Bold"/>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A2C5A"/>
        </a:solidFill>
        <a:effectLst/>
      </p:bgPr>
    </p:bg>
    <p:spTree>
      <p:nvGrpSpPr>
        <p:cNvPr id="1" name=""/>
        <p:cNvGrpSpPr/>
        <p:nvPr/>
      </p:nvGrpSpPr>
      <p:grpSpPr>
        <a:xfrm>
          <a:off x="0" y="0"/>
          <a:ext cx="0" cy="0"/>
          <a:chOff x="0" y="0"/>
          <a:chExt cx="0" cy="0"/>
        </a:xfrm>
      </p:grpSpPr>
      <p:sp>
        <p:nvSpPr>
          <p:cNvPr id="5" name="TextBox 5"/>
          <p:cNvSpPr txBox="1"/>
          <p:nvPr/>
        </p:nvSpPr>
        <p:spPr>
          <a:xfrm>
            <a:off x="405984" y="4184712"/>
            <a:ext cx="8763000" cy="1917576"/>
          </a:xfrm>
          <a:prstGeom prst="rect">
            <a:avLst/>
          </a:prstGeom>
        </p:spPr>
        <p:txBody>
          <a:bodyPr wrap="square" lIns="0" tIns="0" rIns="0" bIns="0" rtlCol="0" anchor="t">
            <a:spAutoFit/>
          </a:bodyPr>
          <a:lstStyle/>
          <a:p>
            <a:pPr algn="ctr">
              <a:lnSpc>
                <a:spcPts val="7589"/>
              </a:lnSpc>
            </a:pPr>
            <a:r>
              <a:rPr lang="en-US" sz="6325" spc="-126" dirty="0">
                <a:solidFill>
                  <a:srgbClr val="FFFFFF"/>
                </a:solidFill>
              </a:rPr>
              <a:t>Déploiement et mise </a:t>
            </a:r>
            <a:r>
              <a:rPr lang="en-US" sz="6325" spc="-126" dirty="0" err="1">
                <a:solidFill>
                  <a:srgbClr val="FFFFFF"/>
                </a:solidFill>
              </a:rPr>
              <a:t>en</a:t>
            </a:r>
            <a:r>
              <a:rPr lang="en-US" sz="6325" spc="-126" dirty="0">
                <a:solidFill>
                  <a:srgbClr val="FFFFFF"/>
                </a:solidFill>
              </a:rPr>
              <a:t> production du </a:t>
            </a:r>
            <a:r>
              <a:rPr lang="en-US" sz="6325" spc="-126" dirty="0" err="1">
                <a:solidFill>
                  <a:srgbClr val="FFFFFF"/>
                </a:solidFill>
              </a:rPr>
              <a:t>modèle</a:t>
            </a:r>
            <a:r>
              <a:rPr lang="en-US" sz="6325" spc="-126" dirty="0">
                <a:solidFill>
                  <a:srgbClr val="FFFFFF"/>
                </a:solidFill>
              </a:rPr>
              <a:t> </a:t>
            </a:r>
          </a:p>
        </p:txBody>
      </p:sp>
      <p:sp>
        <p:nvSpPr>
          <p:cNvPr id="7" name="Freeform 13">
            <a:extLst>
              <a:ext uri="{FF2B5EF4-FFF2-40B4-BE49-F238E27FC236}">
                <a16:creationId xmlns:a16="http://schemas.microsoft.com/office/drawing/2014/main" id="{2CA9DC2A-17CC-449C-8D11-7D9C489036E9}"/>
              </a:ext>
            </a:extLst>
          </p:cNvPr>
          <p:cNvSpPr/>
          <p:nvPr/>
        </p:nvSpPr>
        <p:spPr>
          <a:xfrm>
            <a:off x="-3657600" y="116258"/>
            <a:ext cx="10287000" cy="1914925"/>
          </a:xfrm>
          <a:custGeom>
            <a:avLst/>
            <a:gdLst/>
            <a:ahLst/>
            <a:cxnLst/>
            <a:rect l="l" t="t" r="r" b="b"/>
            <a:pathLst>
              <a:path w="12993464" h="2102579">
                <a:moveTo>
                  <a:pt x="0" y="0"/>
                </a:moveTo>
                <a:lnTo>
                  <a:pt x="12993465" y="0"/>
                </a:lnTo>
                <a:lnTo>
                  <a:pt x="12993465" y="2102578"/>
                </a:lnTo>
                <a:lnTo>
                  <a:pt x="0" y="2102578"/>
                </a:lnTo>
                <a:lnTo>
                  <a:pt x="0" y="0"/>
                </a:lnTo>
                <a:close/>
              </a:path>
            </a:pathLst>
          </a:custGeom>
          <a:blipFill>
            <a:blip r:embed="rId2">
              <a:alphaModFix amt="69000"/>
              <a:extLst>
                <a:ext uri="{96DAC541-7B7A-43D3-8B79-37D633B846F1}">
                  <asvg:svgBlip xmlns:asvg="http://schemas.microsoft.com/office/drawing/2016/SVG/main" r:embed="rId3"/>
                </a:ext>
              </a:extLst>
            </a:blip>
            <a:stretch>
              <a:fillRect/>
            </a:stretch>
          </a:blipFill>
        </p:spPr>
        <p:txBody>
          <a:bodyPr/>
          <a:lstStyle/>
          <a:p>
            <a:endParaRPr lang="fr-FR" dirty="0"/>
          </a:p>
        </p:txBody>
      </p:sp>
      <p:pic>
        <p:nvPicPr>
          <p:cNvPr id="5124" name="Picture 4" descr="Des hommes d'affaires gais parviennent à un accord">
            <a:extLst>
              <a:ext uri="{FF2B5EF4-FFF2-40B4-BE49-F238E27FC236}">
                <a16:creationId xmlns:a16="http://schemas.microsoft.com/office/drawing/2014/main" id="{CB648936-B884-491A-A6BE-11CF756AA2C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7000"/>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9525001" y="0"/>
            <a:ext cx="8762999" cy="10287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Image 9">
            <a:extLst>
              <a:ext uri="{FF2B5EF4-FFF2-40B4-BE49-F238E27FC236}">
                <a16:creationId xmlns:a16="http://schemas.microsoft.com/office/drawing/2014/main" id="{09DBCC0E-F70A-4988-B4D5-4DBD99F2E0C4}"/>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5300"/>
                    </a14:imgEffect>
                  </a14:imgLayer>
                </a14:imgProps>
              </a:ext>
              <a:ext uri="{28A0092B-C50C-407E-A947-70E740481C1C}">
                <a14:useLocalDpi xmlns:a14="http://schemas.microsoft.com/office/drawing/2010/main" val="0"/>
              </a:ext>
            </a:extLst>
          </a:blip>
          <a:stretch>
            <a:fillRect/>
          </a:stretch>
        </p:blipFill>
        <p:spPr>
          <a:xfrm>
            <a:off x="228600" y="116258"/>
            <a:ext cx="2950294" cy="2815918"/>
          </a:xfrm>
          <a:prstGeom prst="ellipse">
            <a:avLst/>
          </a:prstGeom>
          <a:ln>
            <a:noFill/>
          </a:ln>
          <a:effectLst>
            <a:softEdge rad="112500"/>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A2C5A"/>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6A032B6-BD2B-4E80-86B7-5F4B72E1684F}"/>
              </a:ext>
            </a:extLst>
          </p:cNvPr>
          <p:cNvPicPr>
            <a:picLocks noChangeAspect="1"/>
          </p:cNvPicPr>
          <p:nvPr/>
        </p:nvPicPr>
        <p:blipFill>
          <a:blip r:embed="rId2"/>
          <a:stretch>
            <a:fillRect/>
          </a:stretch>
        </p:blipFill>
        <p:spPr>
          <a:xfrm>
            <a:off x="2362200" y="1790699"/>
            <a:ext cx="8047488" cy="8002117"/>
          </a:xfrm>
          <a:prstGeom prst="rect">
            <a:avLst/>
          </a:prstGeom>
        </p:spPr>
      </p:pic>
      <p:pic>
        <p:nvPicPr>
          <p:cNvPr id="8" name="Image 7">
            <a:extLst>
              <a:ext uri="{FF2B5EF4-FFF2-40B4-BE49-F238E27FC236}">
                <a16:creationId xmlns:a16="http://schemas.microsoft.com/office/drawing/2014/main" id="{5A05ECFE-935E-4CCC-8E85-EA721FFA129D}"/>
              </a:ext>
            </a:extLst>
          </p:cNvPr>
          <p:cNvPicPr>
            <a:picLocks noChangeAspect="1"/>
          </p:cNvPicPr>
          <p:nvPr/>
        </p:nvPicPr>
        <p:blipFill>
          <a:blip r:embed="rId3"/>
          <a:stretch>
            <a:fillRect/>
          </a:stretch>
        </p:blipFill>
        <p:spPr>
          <a:xfrm>
            <a:off x="10515600" y="1714521"/>
            <a:ext cx="7315200" cy="8154474"/>
          </a:xfrm>
          <a:prstGeom prst="rect">
            <a:avLst/>
          </a:prstGeom>
        </p:spPr>
      </p:pic>
      <p:pic>
        <p:nvPicPr>
          <p:cNvPr id="9" name="Image 8">
            <a:extLst>
              <a:ext uri="{FF2B5EF4-FFF2-40B4-BE49-F238E27FC236}">
                <a16:creationId xmlns:a16="http://schemas.microsoft.com/office/drawing/2014/main" id="{55C4ADC3-06DC-4CEB-A06B-90F8F500783E}"/>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tretch>
            <a:fillRect/>
          </a:stretch>
        </p:blipFill>
        <p:spPr>
          <a:xfrm>
            <a:off x="304800" y="-266700"/>
            <a:ext cx="2950294" cy="2815918"/>
          </a:xfrm>
          <a:prstGeom prst="ellipse">
            <a:avLst/>
          </a:prstGeom>
          <a:ln>
            <a:noFill/>
          </a:ln>
          <a:effectLst>
            <a:softEdge rad="112500"/>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F72B6"/>
        </a:solidFill>
        <a:effectLst/>
      </p:bgPr>
    </p:bg>
    <p:spTree>
      <p:nvGrpSpPr>
        <p:cNvPr id="1" name=""/>
        <p:cNvGrpSpPr/>
        <p:nvPr/>
      </p:nvGrpSpPr>
      <p:grpSpPr>
        <a:xfrm>
          <a:off x="0" y="0"/>
          <a:ext cx="0" cy="0"/>
          <a:chOff x="0" y="0"/>
          <a:chExt cx="0" cy="0"/>
        </a:xfrm>
      </p:grpSpPr>
      <p:sp>
        <p:nvSpPr>
          <p:cNvPr id="2" name="Freeform 2"/>
          <p:cNvSpPr/>
          <p:nvPr/>
        </p:nvSpPr>
        <p:spPr>
          <a:xfrm>
            <a:off x="14849431" y="6893787"/>
            <a:ext cx="4237382" cy="4237382"/>
          </a:xfrm>
          <a:custGeom>
            <a:avLst/>
            <a:gdLst/>
            <a:ahLst/>
            <a:cxnLst/>
            <a:rect l="l" t="t" r="r" b="b"/>
            <a:pathLst>
              <a:path w="4237382" h="4237382">
                <a:moveTo>
                  <a:pt x="0" y="0"/>
                </a:moveTo>
                <a:lnTo>
                  <a:pt x="4237382" y="0"/>
                </a:lnTo>
                <a:lnTo>
                  <a:pt x="4237382" y="4237382"/>
                </a:lnTo>
                <a:lnTo>
                  <a:pt x="0" y="42373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524000" y="3716084"/>
            <a:ext cx="12148989" cy="3121533"/>
          </a:xfrm>
          <a:prstGeom prst="rect">
            <a:avLst/>
          </a:prstGeom>
        </p:spPr>
        <p:txBody>
          <a:bodyPr lIns="0" tIns="0" rIns="0" bIns="0" rtlCol="0" anchor="t">
            <a:spAutoFit/>
          </a:bodyPr>
          <a:lstStyle/>
          <a:p>
            <a:pPr marL="0" marR="0" lvl="0" indent="0" algn="l" defTabSz="914400" rtl="0" eaLnBrk="1" fontAlgn="auto" latinLnBrk="0" hangingPunct="1">
              <a:lnSpc>
                <a:spcPts val="11931"/>
              </a:lnSpc>
              <a:spcBef>
                <a:spcPts val="0"/>
              </a:spcBef>
              <a:spcAft>
                <a:spcPts val="0"/>
              </a:spcAft>
              <a:buClrTx/>
              <a:buSzTx/>
              <a:buFontTx/>
              <a:buNone/>
              <a:tabLst/>
              <a:defRPr/>
            </a:pPr>
            <a:r>
              <a:rPr kumimoji="0" lang="en-US" sz="12300" b="0" i="0" u="none" strike="noStrike" kern="1200" cap="none" spc="0" normalizeH="0" baseline="0" noProof="0" dirty="0">
                <a:ln>
                  <a:noFill/>
                </a:ln>
                <a:solidFill>
                  <a:srgbClr val="FFFFFF"/>
                </a:solidFill>
                <a:effectLst/>
                <a:uLnTx/>
                <a:uFillTx/>
                <a:ea typeface="+mn-ea"/>
                <a:cs typeface="+mn-cs"/>
              </a:rPr>
              <a:t>MERCI POUR VOTRE</a:t>
            </a:r>
          </a:p>
        </p:txBody>
      </p:sp>
      <p:sp>
        <p:nvSpPr>
          <p:cNvPr id="5" name="TextBox 5"/>
          <p:cNvSpPr txBox="1"/>
          <p:nvPr/>
        </p:nvSpPr>
        <p:spPr>
          <a:xfrm>
            <a:off x="6411755" y="4532218"/>
            <a:ext cx="8444603" cy="2305399"/>
          </a:xfrm>
          <a:prstGeom prst="rect">
            <a:avLst/>
          </a:prstGeom>
        </p:spPr>
        <p:txBody>
          <a:bodyPr lIns="0" tIns="0" rIns="0" bIns="0" rtlCol="0" anchor="t">
            <a:spAutoFit/>
          </a:bodyPr>
          <a:lstStyle/>
          <a:p>
            <a:pPr marL="0" marR="0" lvl="0" indent="0" algn="l" defTabSz="914400" rtl="0" eaLnBrk="1" fontAlgn="auto" latinLnBrk="0" hangingPunct="1">
              <a:lnSpc>
                <a:spcPts val="18880"/>
              </a:lnSpc>
              <a:spcBef>
                <a:spcPts val="0"/>
              </a:spcBef>
              <a:spcAft>
                <a:spcPts val="0"/>
              </a:spcAft>
              <a:buClrTx/>
              <a:buSzTx/>
              <a:buFontTx/>
              <a:buNone/>
              <a:tabLst/>
              <a:defRPr/>
            </a:pPr>
            <a:r>
              <a:rPr kumimoji="0" lang="en-US" sz="13486" b="0" i="0" u="none" strike="noStrike" kern="1200" cap="none" spc="-1078" normalizeH="0" baseline="0" noProof="0" dirty="0">
                <a:ln>
                  <a:noFill/>
                </a:ln>
                <a:solidFill>
                  <a:srgbClr val="38B6FF"/>
                </a:solidFill>
                <a:effectLst/>
                <a:uLnTx/>
                <a:uFillTx/>
                <a:ea typeface="+mn-ea"/>
                <a:cs typeface="+mn-cs"/>
              </a:rPr>
              <a:t>ATTENTION</a:t>
            </a:r>
          </a:p>
        </p:txBody>
      </p:sp>
      <p:grpSp>
        <p:nvGrpSpPr>
          <p:cNvPr id="6" name="Group 6"/>
          <p:cNvGrpSpPr/>
          <p:nvPr/>
        </p:nvGrpSpPr>
        <p:grpSpPr>
          <a:xfrm>
            <a:off x="13081953" y="7079626"/>
            <a:ext cx="2961144" cy="296114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alpha val="57647"/>
              </a:srgbClr>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 name="Group 9"/>
          <p:cNvGrpSpPr/>
          <p:nvPr/>
        </p:nvGrpSpPr>
        <p:grpSpPr>
          <a:xfrm>
            <a:off x="14832756" y="598708"/>
            <a:ext cx="2420683" cy="242068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6863"/>
              </a:srgbClr>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6" name="Image 15">
            <a:extLst>
              <a:ext uri="{FF2B5EF4-FFF2-40B4-BE49-F238E27FC236}">
                <a16:creationId xmlns:a16="http://schemas.microsoft.com/office/drawing/2014/main" id="{6B34247B-AD34-4C1F-AECA-C53B66035722}"/>
              </a:ext>
            </a:extLst>
          </p:cNvPr>
          <p:cNvPicPr>
            <a:picLocks noChangeAspect="1"/>
          </p:cNvPicPr>
          <p:nvPr/>
        </p:nvPicPr>
        <p:blipFill>
          <a:blip r:embed="rId4"/>
          <a:stretch>
            <a:fillRect/>
          </a:stretch>
        </p:blipFill>
        <p:spPr>
          <a:xfrm>
            <a:off x="14706600" y="343079"/>
            <a:ext cx="2952750" cy="2819400"/>
          </a:xfrm>
          <a:prstGeom prst="ellipse">
            <a:avLst/>
          </a:prstGeom>
          <a:ln>
            <a:noFill/>
          </a:ln>
          <a:effectLst>
            <a:softEdge rad="1125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54704" y="148011"/>
            <a:ext cx="7106427" cy="1469078"/>
          </a:xfrm>
          <a:custGeom>
            <a:avLst/>
            <a:gdLst/>
            <a:ahLst/>
            <a:cxnLst/>
            <a:rect l="l" t="t" r="r" b="b"/>
            <a:pathLst>
              <a:path w="7106427" h="3242103">
                <a:moveTo>
                  <a:pt x="0" y="0"/>
                </a:moveTo>
                <a:lnTo>
                  <a:pt x="7106428" y="0"/>
                </a:lnTo>
                <a:lnTo>
                  <a:pt x="7106428" y="3242103"/>
                </a:lnTo>
                <a:lnTo>
                  <a:pt x="0" y="3242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57200" y="3951532"/>
            <a:ext cx="4141761" cy="2302927"/>
          </a:xfrm>
          <a:custGeom>
            <a:avLst/>
            <a:gdLst/>
            <a:ahLst/>
            <a:cxnLst/>
            <a:rect l="l" t="t" r="r" b="b"/>
            <a:pathLst>
              <a:path w="4988008" h="2302927">
                <a:moveTo>
                  <a:pt x="0" y="0"/>
                </a:moveTo>
                <a:lnTo>
                  <a:pt x="4988008" y="0"/>
                </a:lnTo>
                <a:lnTo>
                  <a:pt x="4988008" y="2302927"/>
                </a:lnTo>
                <a:lnTo>
                  <a:pt x="0" y="23029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dirty="0"/>
          </a:p>
        </p:txBody>
      </p:sp>
      <p:sp>
        <p:nvSpPr>
          <p:cNvPr id="4" name="Freeform 4"/>
          <p:cNvSpPr/>
          <p:nvPr/>
        </p:nvSpPr>
        <p:spPr>
          <a:xfrm>
            <a:off x="1028700" y="0"/>
            <a:ext cx="4384746" cy="3543300"/>
          </a:xfrm>
          <a:custGeom>
            <a:avLst/>
            <a:gdLst/>
            <a:ahLst/>
            <a:cxnLst/>
            <a:rect l="l" t="t" r="r" b="b"/>
            <a:pathLst>
              <a:path w="5183444" h="4114800">
                <a:moveTo>
                  <a:pt x="0" y="0"/>
                </a:moveTo>
                <a:lnTo>
                  <a:pt x="5183443" y="0"/>
                </a:lnTo>
                <a:lnTo>
                  <a:pt x="518344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4940600" y="168794"/>
            <a:ext cx="7620000" cy="1010982"/>
          </a:xfrm>
          <a:prstGeom prst="rect">
            <a:avLst/>
          </a:prstGeom>
        </p:spPr>
        <p:txBody>
          <a:bodyPr lIns="0" tIns="0" rIns="0" bIns="0" rtlCol="0" anchor="t">
            <a:spAutoFit/>
          </a:bodyPr>
          <a:lstStyle/>
          <a:p>
            <a:pPr marL="0" marR="0" lvl="0" indent="0" algn="ctr" defTabSz="914400" rtl="0" eaLnBrk="1" fontAlgn="auto" latinLnBrk="0" hangingPunct="1">
              <a:lnSpc>
                <a:spcPts val="8399"/>
              </a:lnSpc>
              <a:spcBef>
                <a:spcPts val="0"/>
              </a:spcBef>
              <a:spcAft>
                <a:spcPts val="0"/>
              </a:spcAft>
              <a:buClrTx/>
              <a:buSzTx/>
              <a:buFontTx/>
              <a:buNone/>
              <a:tabLst/>
              <a:defRPr/>
            </a:pPr>
            <a:r>
              <a:rPr kumimoji="0" lang="en-US" sz="5999" b="1" i="0" u="none" strike="noStrike" kern="1200" cap="none" spc="0" normalizeH="0" baseline="0" noProof="0" dirty="0">
                <a:ln>
                  <a:noFill/>
                </a:ln>
                <a:solidFill>
                  <a:srgbClr val="3F72B6"/>
                </a:solidFill>
                <a:effectLst/>
                <a:uLnTx/>
                <a:uFillTx/>
                <a:ea typeface="+mn-ea"/>
                <a:cs typeface="+mn-cs"/>
              </a:rPr>
              <a:t>Introduction</a:t>
            </a:r>
          </a:p>
        </p:txBody>
      </p:sp>
      <p:grpSp>
        <p:nvGrpSpPr>
          <p:cNvPr id="12" name="Groupe 11">
            <a:extLst>
              <a:ext uri="{FF2B5EF4-FFF2-40B4-BE49-F238E27FC236}">
                <a16:creationId xmlns:a16="http://schemas.microsoft.com/office/drawing/2014/main" id="{28E33F03-D35E-438D-910D-ABCAE72BE6E5}"/>
              </a:ext>
            </a:extLst>
          </p:cNvPr>
          <p:cNvGrpSpPr/>
          <p:nvPr/>
        </p:nvGrpSpPr>
        <p:grpSpPr>
          <a:xfrm>
            <a:off x="36091" y="224656"/>
            <a:ext cx="1809231" cy="1905000"/>
            <a:chOff x="15792969" y="277149"/>
            <a:chExt cx="2047452" cy="2233875"/>
          </a:xfrm>
        </p:grpSpPr>
        <p:sp>
          <p:nvSpPr>
            <p:cNvPr id="9" name="Freeform 9"/>
            <p:cNvSpPr/>
            <p:nvPr/>
          </p:nvSpPr>
          <p:spPr>
            <a:xfrm>
              <a:off x="15792969" y="277149"/>
              <a:ext cx="2047452" cy="22338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299"/>
            </a:solidFill>
          </p:spPr>
        </p:sp>
        <p:pic>
          <p:nvPicPr>
            <p:cNvPr id="11" name="Image 10">
              <a:extLst>
                <a:ext uri="{FF2B5EF4-FFF2-40B4-BE49-F238E27FC236}">
                  <a16:creationId xmlns:a16="http://schemas.microsoft.com/office/drawing/2014/main" id="{A7E7BD6D-8B07-482D-9D44-9728FA7AAF7B}"/>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5934764" y="472868"/>
              <a:ext cx="1763861" cy="1842436"/>
            </a:xfrm>
            <a:prstGeom prst="ellipse">
              <a:avLst/>
            </a:prstGeom>
            <a:ln>
              <a:noFill/>
            </a:ln>
            <a:effectLst>
              <a:softEdge rad="112500"/>
            </a:effectLst>
          </p:spPr>
        </p:pic>
      </p:grpSp>
      <p:grpSp>
        <p:nvGrpSpPr>
          <p:cNvPr id="13" name="Group 4">
            <a:extLst>
              <a:ext uri="{FF2B5EF4-FFF2-40B4-BE49-F238E27FC236}">
                <a16:creationId xmlns:a16="http://schemas.microsoft.com/office/drawing/2014/main" id="{CAB5D22D-9BE6-413F-A230-4EFE8BA12692}"/>
              </a:ext>
            </a:extLst>
          </p:cNvPr>
          <p:cNvGrpSpPr/>
          <p:nvPr/>
        </p:nvGrpSpPr>
        <p:grpSpPr>
          <a:xfrm flipH="1">
            <a:off x="17835206" y="3385118"/>
            <a:ext cx="74029" cy="5570116"/>
            <a:chOff x="0" y="0"/>
            <a:chExt cx="874407" cy="3339658"/>
          </a:xfrm>
          <a:solidFill>
            <a:srgbClr val="2B7CB9"/>
          </a:solidFill>
        </p:grpSpPr>
        <p:sp>
          <p:nvSpPr>
            <p:cNvPr id="14" name="Freeform 5">
              <a:extLst>
                <a:ext uri="{FF2B5EF4-FFF2-40B4-BE49-F238E27FC236}">
                  <a16:creationId xmlns:a16="http://schemas.microsoft.com/office/drawing/2014/main" id="{F87AF0BB-D92B-45C7-BF3D-AC7814C0B20E}"/>
                </a:ext>
              </a:extLst>
            </p:cNvPr>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grpFill/>
          </p:spPr>
        </p:sp>
      </p:grpSp>
      <p:sp>
        <p:nvSpPr>
          <p:cNvPr id="16" name="ZoneTexte 15">
            <a:extLst>
              <a:ext uri="{FF2B5EF4-FFF2-40B4-BE49-F238E27FC236}">
                <a16:creationId xmlns:a16="http://schemas.microsoft.com/office/drawing/2014/main" id="{CA6A119E-41CE-4D13-BB1A-2122F82BC2E2}"/>
              </a:ext>
            </a:extLst>
          </p:cNvPr>
          <p:cNvSpPr txBox="1"/>
          <p:nvPr/>
        </p:nvSpPr>
        <p:spPr>
          <a:xfrm>
            <a:off x="7414155" y="2787051"/>
            <a:ext cx="9372600" cy="2308324"/>
          </a:xfrm>
          <a:prstGeom prst="rect">
            <a:avLst/>
          </a:prstGeom>
          <a:noFill/>
        </p:spPr>
        <p:txBody>
          <a:bodyPr wrap="square" rtlCol="0">
            <a:spAutoFit/>
          </a:bodyPr>
          <a:lstStyle/>
          <a:p>
            <a:pPr algn="just"/>
            <a:r>
              <a:rPr lang="fr-FR" dirty="0"/>
              <a:t> </a:t>
            </a:r>
            <a:r>
              <a:rPr lang="fr-FR" sz="2400" dirty="0"/>
              <a:t>L’entreprise souhaite mettre en œuvre un outil de “churn </a:t>
            </a:r>
            <a:r>
              <a:rPr lang="fr-FR" sz="2400" dirty="0" err="1"/>
              <a:t>scoring</a:t>
            </a:r>
            <a:r>
              <a:rPr lang="fr-FR" sz="2400" dirty="0"/>
              <a:t>” pour calculer la probabilité qu’un client quitte la banque, puis classifie le client en ‘churn’ ou pas. Elle souhaite donc développer un algorithme de classification en s’appuyant sur des sources de données variées (données comportementales, données provenant d'autres institutions financières, etc.).</a:t>
            </a:r>
          </a:p>
        </p:txBody>
      </p:sp>
      <p:sp>
        <p:nvSpPr>
          <p:cNvPr id="17" name="ZoneTexte 16">
            <a:extLst>
              <a:ext uri="{FF2B5EF4-FFF2-40B4-BE49-F238E27FC236}">
                <a16:creationId xmlns:a16="http://schemas.microsoft.com/office/drawing/2014/main" id="{E0BB6041-0E77-44D7-9A20-41926740A578}"/>
              </a:ext>
            </a:extLst>
          </p:cNvPr>
          <p:cNvSpPr txBox="1"/>
          <p:nvPr/>
        </p:nvSpPr>
        <p:spPr>
          <a:xfrm>
            <a:off x="9525000" y="2088128"/>
            <a:ext cx="7961118" cy="523220"/>
          </a:xfrm>
          <a:prstGeom prst="rect">
            <a:avLst/>
          </a:prstGeom>
          <a:noFill/>
        </p:spPr>
        <p:txBody>
          <a:bodyPr wrap="square" rtlCol="0">
            <a:spAutoFit/>
          </a:bodyPr>
          <a:lstStyle/>
          <a:p>
            <a:r>
              <a:rPr lang="fr-FR" dirty="0"/>
              <a:t> </a:t>
            </a:r>
            <a:r>
              <a:rPr lang="fr-FR" sz="2800" b="1" dirty="0">
                <a:solidFill>
                  <a:schemeClr val="tx2"/>
                </a:solidFill>
              </a:rPr>
              <a:t>Problématique </a:t>
            </a:r>
          </a:p>
        </p:txBody>
      </p:sp>
      <p:sp>
        <p:nvSpPr>
          <p:cNvPr id="22" name="ZoneTexte 21">
            <a:extLst>
              <a:ext uri="{FF2B5EF4-FFF2-40B4-BE49-F238E27FC236}">
                <a16:creationId xmlns:a16="http://schemas.microsoft.com/office/drawing/2014/main" id="{616B48A6-577A-458D-9098-5996E7D3423E}"/>
              </a:ext>
            </a:extLst>
          </p:cNvPr>
          <p:cNvSpPr txBox="1"/>
          <p:nvPr/>
        </p:nvSpPr>
        <p:spPr>
          <a:xfrm>
            <a:off x="161388" y="7260727"/>
            <a:ext cx="6067586" cy="1631216"/>
          </a:xfrm>
          <a:prstGeom prst="rect">
            <a:avLst/>
          </a:prstGeom>
          <a:noFill/>
        </p:spPr>
        <p:txBody>
          <a:bodyPr wrap="square" rtlCol="0">
            <a:spAutoFit/>
          </a:bodyPr>
          <a:lstStyle/>
          <a:p>
            <a:r>
              <a:rPr lang="fr-FR" dirty="0"/>
              <a:t> </a:t>
            </a:r>
            <a:r>
              <a:rPr lang="fr-FR" sz="2800" b="1" u="sng" dirty="0">
                <a:solidFill>
                  <a:schemeClr val="tx2"/>
                </a:solidFill>
              </a:rPr>
              <a:t>Ses Services </a:t>
            </a:r>
            <a:r>
              <a:rPr lang="fr-FR" sz="2800" b="1" dirty="0">
                <a:solidFill>
                  <a:schemeClr val="tx2"/>
                </a:solidFill>
              </a:rPr>
              <a:t>: </a:t>
            </a:r>
            <a:r>
              <a:rPr lang="fr-FR" sz="2400" b="1" i="0" dirty="0">
                <a:solidFill>
                  <a:schemeClr val="tx2"/>
                </a:solidFill>
                <a:effectLst/>
                <a:latin typeface="Gotham"/>
              </a:rPr>
              <a:t>Prêt personnel avec Younited Crédit, Compte bancaire ,Assurance vie ,Livret d’épargne, Crédit immobilier </a:t>
            </a:r>
          </a:p>
          <a:p>
            <a:endParaRPr lang="fr-FR" sz="2400" dirty="0">
              <a:solidFill>
                <a:schemeClr val="tx2"/>
              </a:solidFill>
            </a:endParaRPr>
          </a:p>
        </p:txBody>
      </p:sp>
      <p:grpSp>
        <p:nvGrpSpPr>
          <p:cNvPr id="27" name="Group 4">
            <a:extLst>
              <a:ext uri="{FF2B5EF4-FFF2-40B4-BE49-F238E27FC236}">
                <a16:creationId xmlns:a16="http://schemas.microsoft.com/office/drawing/2014/main" id="{C441B3E5-0A2E-4EBC-917F-9C4AF0F99746}"/>
              </a:ext>
            </a:extLst>
          </p:cNvPr>
          <p:cNvGrpSpPr/>
          <p:nvPr/>
        </p:nvGrpSpPr>
        <p:grpSpPr>
          <a:xfrm>
            <a:off x="6385698" y="3474510"/>
            <a:ext cx="76199" cy="5738758"/>
            <a:chOff x="0" y="0"/>
            <a:chExt cx="874407" cy="3339658"/>
          </a:xfrm>
          <a:solidFill>
            <a:srgbClr val="2B7CB9"/>
          </a:solidFill>
        </p:grpSpPr>
        <p:sp>
          <p:nvSpPr>
            <p:cNvPr id="28" name="Freeform 5">
              <a:extLst>
                <a:ext uri="{FF2B5EF4-FFF2-40B4-BE49-F238E27FC236}">
                  <a16:creationId xmlns:a16="http://schemas.microsoft.com/office/drawing/2014/main" id="{8A125F98-899C-4251-A959-7638601B7A51}"/>
                </a:ext>
              </a:extLst>
            </p:cNvPr>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grpFill/>
          </p:spPr>
        </p:sp>
      </p:grpSp>
      <p:sp>
        <p:nvSpPr>
          <p:cNvPr id="29" name="ZoneTexte 28">
            <a:extLst>
              <a:ext uri="{FF2B5EF4-FFF2-40B4-BE49-F238E27FC236}">
                <a16:creationId xmlns:a16="http://schemas.microsoft.com/office/drawing/2014/main" id="{BE93D91B-D608-40F2-986D-5592BD877013}"/>
              </a:ext>
            </a:extLst>
          </p:cNvPr>
          <p:cNvSpPr txBox="1"/>
          <p:nvPr/>
        </p:nvSpPr>
        <p:spPr>
          <a:xfrm>
            <a:off x="9525000" y="5297411"/>
            <a:ext cx="7961118" cy="523220"/>
          </a:xfrm>
          <a:prstGeom prst="rect">
            <a:avLst/>
          </a:prstGeom>
          <a:noFill/>
        </p:spPr>
        <p:txBody>
          <a:bodyPr wrap="square" rtlCol="0">
            <a:spAutoFit/>
          </a:bodyPr>
          <a:lstStyle/>
          <a:p>
            <a:r>
              <a:rPr lang="fr-FR" dirty="0"/>
              <a:t> </a:t>
            </a:r>
            <a:r>
              <a:rPr lang="fr-FR" sz="2800" b="1" dirty="0">
                <a:solidFill>
                  <a:schemeClr val="tx2"/>
                </a:solidFill>
              </a:rPr>
              <a:t>Objectif de la banque </a:t>
            </a:r>
          </a:p>
        </p:txBody>
      </p:sp>
      <p:sp>
        <p:nvSpPr>
          <p:cNvPr id="31" name="ZoneTexte 30">
            <a:extLst>
              <a:ext uri="{FF2B5EF4-FFF2-40B4-BE49-F238E27FC236}">
                <a16:creationId xmlns:a16="http://schemas.microsoft.com/office/drawing/2014/main" id="{97ABBA06-7061-49E1-8173-618CBD59D73D}"/>
              </a:ext>
            </a:extLst>
          </p:cNvPr>
          <p:cNvSpPr txBox="1"/>
          <p:nvPr/>
        </p:nvSpPr>
        <p:spPr>
          <a:xfrm>
            <a:off x="7305411" y="6098330"/>
            <a:ext cx="9372600" cy="461665"/>
          </a:xfrm>
          <a:prstGeom prst="rect">
            <a:avLst/>
          </a:prstGeom>
          <a:noFill/>
        </p:spPr>
        <p:txBody>
          <a:bodyPr wrap="square" rtlCol="0">
            <a:spAutoFit/>
          </a:bodyPr>
          <a:lstStyle/>
          <a:p>
            <a:r>
              <a:rPr lang="fr-FR" dirty="0"/>
              <a:t> </a:t>
            </a:r>
            <a:r>
              <a:rPr lang="fr-FR" sz="2400" dirty="0"/>
              <a:t>Identifier les clients susceptibles de quitter la banque.</a:t>
            </a:r>
          </a:p>
        </p:txBody>
      </p:sp>
      <p:sp>
        <p:nvSpPr>
          <p:cNvPr id="33" name="ZoneTexte 32">
            <a:extLst>
              <a:ext uri="{FF2B5EF4-FFF2-40B4-BE49-F238E27FC236}">
                <a16:creationId xmlns:a16="http://schemas.microsoft.com/office/drawing/2014/main" id="{E8002788-1A6B-42BD-B5B6-DDF05EEF561E}"/>
              </a:ext>
            </a:extLst>
          </p:cNvPr>
          <p:cNvSpPr txBox="1"/>
          <p:nvPr/>
        </p:nvSpPr>
        <p:spPr>
          <a:xfrm>
            <a:off x="9509760" y="7050779"/>
            <a:ext cx="7961118" cy="523220"/>
          </a:xfrm>
          <a:prstGeom prst="rect">
            <a:avLst/>
          </a:prstGeom>
          <a:noFill/>
        </p:spPr>
        <p:txBody>
          <a:bodyPr wrap="square" rtlCol="0">
            <a:spAutoFit/>
          </a:bodyPr>
          <a:lstStyle/>
          <a:p>
            <a:r>
              <a:rPr lang="fr-FR" dirty="0"/>
              <a:t> </a:t>
            </a:r>
            <a:r>
              <a:rPr lang="fr-FR" sz="2800" b="1" dirty="0">
                <a:solidFill>
                  <a:schemeClr val="tx2"/>
                </a:solidFill>
              </a:rPr>
              <a:t>Objectif de l’étude  </a:t>
            </a:r>
          </a:p>
        </p:txBody>
      </p:sp>
      <p:sp>
        <p:nvSpPr>
          <p:cNvPr id="35" name="ZoneTexte 34">
            <a:extLst>
              <a:ext uri="{FF2B5EF4-FFF2-40B4-BE49-F238E27FC236}">
                <a16:creationId xmlns:a16="http://schemas.microsoft.com/office/drawing/2014/main" id="{62DC2D37-C630-4A57-9B6D-C94DD5E30B64}"/>
              </a:ext>
            </a:extLst>
          </p:cNvPr>
          <p:cNvSpPr txBox="1"/>
          <p:nvPr/>
        </p:nvSpPr>
        <p:spPr>
          <a:xfrm>
            <a:off x="7229328" y="7948531"/>
            <a:ext cx="9372600" cy="1200329"/>
          </a:xfrm>
          <a:prstGeom prst="rect">
            <a:avLst/>
          </a:prstGeom>
          <a:noFill/>
        </p:spPr>
        <p:txBody>
          <a:bodyPr wrap="square" rtlCol="0">
            <a:spAutoFit/>
          </a:bodyPr>
          <a:lstStyle/>
          <a:p>
            <a:pPr algn="just"/>
            <a:r>
              <a:rPr lang="fr-FR" dirty="0"/>
              <a:t> </a:t>
            </a:r>
            <a:r>
              <a:rPr lang="fr-FR" sz="2400" dirty="0"/>
              <a:t>Concevoir  un bon modèle prédictif à mettre à la disposition de fortuneo Banque  afin qu’elle puisse réduire le </a:t>
            </a:r>
            <a:r>
              <a:rPr lang="fr-FR" sz="2400" b="1" dirty="0"/>
              <a:t>churn</a:t>
            </a:r>
            <a:r>
              <a:rPr lang="fr-FR" sz="2400" dirty="0"/>
              <a:t> en prenant des mesures préventives ciblées pour retenir les clients à haut risque. </a:t>
            </a:r>
          </a:p>
        </p:txBody>
      </p:sp>
    </p:spTree>
    <p:extLst>
      <p:ext uri="{BB962C8B-B14F-4D97-AF65-F5344CB8AC3E}">
        <p14:creationId xmlns:p14="http://schemas.microsoft.com/office/powerpoint/2010/main" val="286967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F72B6"/>
        </a:solidFill>
        <a:effectLst/>
      </p:bgPr>
    </p:bg>
    <p:spTree>
      <p:nvGrpSpPr>
        <p:cNvPr id="1" name=""/>
        <p:cNvGrpSpPr/>
        <p:nvPr/>
      </p:nvGrpSpPr>
      <p:grpSpPr>
        <a:xfrm>
          <a:off x="0" y="0"/>
          <a:ext cx="0" cy="0"/>
          <a:chOff x="0" y="0"/>
          <a:chExt cx="0" cy="0"/>
        </a:xfrm>
      </p:grpSpPr>
      <p:sp>
        <p:nvSpPr>
          <p:cNvPr id="3" name="TextBox 3"/>
          <p:cNvSpPr txBox="1"/>
          <p:nvPr/>
        </p:nvSpPr>
        <p:spPr>
          <a:xfrm>
            <a:off x="1584302" y="435930"/>
            <a:ext cx="12148989" cy="1526059"/>
          </a:xfrm>
          <a:prstGeom prst="rect">
            <a:avLst/>
          </a:prstGeom>
        </p:spPr>
        <p:txBody>
          <a:bodyPr lIns="0" tIns="0" rIns="0" bIns="0" rtlCol="0" anchor="t">
            <a:spAutoFit/>
          </a:bodyPr>
          <a:lstStyle/>
          <a:p>
            <a:pPr marL="0" marR="0" lvl="0" indent="0" algn="l" defTabSz="914400" rtl="0" eaLnBrk="1" fontAlgn="auto" latinLnBrk="0" hangingPunct="1">
              <a:lnSpc>
                <a:spcPts val="11931"/>
              </a:lnSpc>
              <a:spcBef>
                <a:spcPts val="0"/>
              </a:spcBef>
              <a:spcAft>
                <a:spcPts val="0"/>
              </a:spcAft>
              <a:buClrTx/>
              <a:buSzTx/>
              <a:buFontTx/>
              <a:buNone/>
              <a:tabLst/>
              <a:defRPr/>
            </a:pPr>
            <a:r>
              <a:rPr kumimoji="0" lang="en-US" sz="8000" b="1" i="0" u="none" strike="noStrike" kern="1200" cap="none" spc="0" normalizeH="0" baseline="0" noProof="0" dirty="0">
                <a:ln>
                  <a:noFill/>
                </a:ln>
                <a:solidFill>
                  <a:schemeClr val="accent1">
                    <a:lumMod val="40000"/>
                    <a:lumOff val="60000"/>
                  </a:schemeClr>
                </a:solidFill>
                <a:effectLst/>
                <a:uLnTx/>
                <a:uFillTx/>
                <a:ea typeface="+mn-ea"/>
                <a:cs typeface="+mn-cs"/>
              </a:rPr>
              <a:t>PLAN</a:t>
            </a:r>
            <a:r>
              <a:rPr kumimoji="0" lang="en-US" sz="12300" b="0" i="0" u="none" strike="noStrike" kern="1200" cap="none" spc="0" normalizeH="0" baseline="0" noProof="0" dirty="0">
                <a:ln>
                  <a:noFill/>
                </a:ln>
                <a:solidFill>
                  <a:srgbClr val="FFFFFF"/>
                </a:solidFill>
                <a:effectLst/>
                <a:uLnTx/>
                <a:uFillTx/>
                <a:latin typeface="Montserrat Bold"/>
                <a:ea typeface="+mn-ea"/>
                <a:cs typeface="+mn-cs"/>
              </a:rPr>
              <a:t> </a:t>
            </a:r>
          </a:p>
        </p:txBody>
      </p:sp>
      <p:sp>
        <p:nvSpPr>
          <p:cNvPr id="4" name="TextBox 4"/>
          <p:cNvSpPr txBox="1"/>
          <p:nvPr/>
        </p:nvSpPr>
        <p:spPr>
          <a:xfrm>
            <a:off x="4941322" y="2034558"/>
            <a:ext cx="7620000" cy="602794"/>
          </a:xfrm>
          <a:prstGeom prst="rect">
            <a:avLst/>
          </a:prstGeom>
        </p:spPr>
        <p:txBody>
          <a:bodyPr lIns="0" tIns="0" rIns="0" bIns="0" rtlCol="0" anchor="t">
            <a:spAutoFit/>
          </a:bodyPr>
          <a:lstStyle/>
          <a:p>
            <a:pPr marL="0" marR="0" lvl="0" indent="0" algn="l" defTabSz="914400" rtl="0" eaLnBrk="1" fontAlgn="auto" latinLnBrk="0" hangingPunct="1">
              <a:lnSpc>
                <a:spcPts val="504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ea typeface="+mn-ea"/>
                <a:cs typeface="+mn-cs"/>
              </a:rPr>
              <a:t>Introduction </a:t>
            </a:r>
          </a:p>
        </p:txBody>
      </p:sp>
      <p:grpSp>
        <p:nvGrpSpPr>
          <p:cNvPr id="9" name="Group 9"/>
          <p:cNvGrpSpPr/>
          <p:nvPr/>
        </p:nvGrpSpPr>
        <p:grpSpPr>
          <a:xfrm>
            <a:off x="14183283" y="3449384"/>
            <a:ext cx="2420683" cy="242068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6863"/>
              </a:srgbClr>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e 12">
            <a:extLst>
              <a:ext uri="{FF2B5EF4-FFF2-40B4-BE49-F238E27FC236}">
                <a16:creationId xmlns:a16="http://schemas.microsoft.com/office/drawing/2014/main" id="{5438C389-6DEE-4AAD-8C0A-8E216C50A13D}"/>
              </a:ext>
            </a:extLst>
          </p:cNvPr>
          <p:cNvGrpSpPr/>
          <p:nvPr/>
        </p:nvGrpSpPr>
        <p:grpSpPr>
          <a:xfrm>
            <a:off x="12366585" y="422344"/>
            <a:ext cx="5717954" cy="5593993"/>
            <a:chOff x="12366585" y="422344"/>
            <a:chExt cx="5717954" cy="5593993"/>
          </a:xfrm>
        </p:grpSpPr>
        <p:sp>
          <p:nvSpPr>
            <p:cNvPr id="2" name="Freeform 2"/>
            <p:cNvSpPr/>
            <p:nvPr/>
          </p:nvSpPr>
          <p:spPr>
            <a:xfrm>
              <a:off x="12366585" y="422344"/>
              <a:ext cx="4237382" cy="4237382"/>
            </a:xfrm>
            <a:custGeom>
              <a:avLst/>
              <a:gdLst/>
              <a:ahLst/>
              <a:cxnLst/>
              <a:rect l="l" t="t" r="r" b="b"/>
              <a:pathLst>
                <a:path w="4237382" h="4237382">
                  <a:moveTo>
                    <a:pt x="0" y="0"/>
                  </a:moveTo>
                  <a:lnTo>
                    <a:pt x="4237382" y="0"/>
                  </a:lnTo>
                  <a:lnTo>
                    <a:pt x="4237382" y="4237381"/>
                  </a:lnTo>
                  <a:lnTo>
                    <a:pt x="0" y="42373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5123395" y="1968811"/>
              <a:ext cx="2961144" cy="296114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alpha val="57647"/>
                </a:srgbClr>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2" name="Image 11">
              <a:extLst>
                <a:ext uri="{FF2B5EF4-FFF2-40B4-BE49-F238E27FC236}">
                  <a16:creationId xmlns:a16="http://schemas.microsoft.com/office/drawing/2014/main" id="{D37C587C-D841-4E24-80DF-1B71FD1B2850}"/>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3834488" y="3200419"/>
              <a:ext cx="2950294" cy="2815918"/>
            </a:xfrm>
            <a:prstGeom prst="ellipse">
              <a:avLst/>
            </a:prstGeom>
            <a:ln>
              <a:noFill/>
            </a:ln>
            <a:effectLst>
              <a:softEdge rad="112500"/>
            </a:effectLst>
          </p:spPr>
        </p:pic>
      </p:grpSp>
      <p:grpSp>
        <p:nvGrpSpPr>
          <p:cNvPr id="14" name="Group 4">
            <a:extLst>
              <a:ext uri="{FF2B5EF4-FFF2-40B4-BE49-F238E27FC236}">
                <a16:creationId xmlns:a16="http://schemas.microsoft.com/office/drawing/2014/main" id="{EECFA55C-6D55-44D2-9834-990F14780D51}"/>
              </a:ext>
            </a:extLst>
          </p:cNvPr>
          <p:cNvGrpSpPr/>
          <p:nvPr/>
        </p:nvGrpSpPr>
        <p:grpSpPr>
          <a:xfrm rot="16200000">
            <a:off x="6615838" y="-2224488"/>
            <a:ext cx="45719" cy="10562923"/>
            <a:chOff x="0" y="0"/>
            <a:chExt cx="874407" cy="3339658"/>
          </a:xfrm>
          <a:solidFill>
            <a:schemeClr val="accent1">
              <a:lumMod val="40000"/>
              <a:lumOff val="60000"/>
            </a:schemeClr>
          </a:solidFill>
        </p:grpSpPr>
        <p:sp>
          <p:nvSpPr>
            <p:cNvPr id="15" name="Freeform 5">
              <a:extLst>
                <a:ext uri="{FF2B5EF4-FFF2-40B4-BE49-F238E27FC236}">
                  <a16:creationId xmlns:a16="http://schemas.microsoft.com/office/drawing/2014/main" id="{ACC79C58-AC4D-42D0-9F34-9AFD649426D9}"/>
                </a:ext>
              </a:extLst>
            </p:cNvPr>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grpFill/>
          </p:spPr>
        </p:sp>
      </p:grpSp>
      <p:sp>
        <p:nvSpPr>
          <p:cNvPr id="16" name="ZoneTexte 15">
            <a:extLst>
              <a:ext uri="{FF2B5EF4-FFF2-40B4-BE49-F238E27FC236}">
                <a16:creationId xmlns:a16="http://schemas.microsoft.com/office/drawing/2014/main" id="{A048D828-8039-4FBE-B614-408018E012FA}"/>
              </a:ext>
            </a:extLst>
          </p:cNvPr>
          <p:cNvSpPr txBox="1"/>
          <p:nvPr/>
        </p:nvSpPr>
        <p:spPr>
          <a:xfrm>
            <a:off x="2262916" y="3661854"/>
            <a:ext cx="6019800" cy="584775"/>
          </a:xfrm>
          <a:prstGeom prst="rect">
            <a:avLst/>
          </a:prstGeom>
          <a:noFill/>
        </p:spPr>
        <p:txBody>
          <a:bodyPr wrap="square" rtlCol="0">
            <a:spAutoFit/>
          </a:bodyPr>
          <a:lstStyle/>
          <a:p>
            <a:r>
              <a:rPr lang="fr-FR" sz="3200" dirty="0">
                <a:solidFill>
                  <a:schemeClr val="tx2">
                    <a:lumMod val="20000"/>
                    <a:lumOff val="80000"/>
                  </a:schemeClr>
                </a:solidFill>
              </a:rPr>
              <a:t>Analyse exploratoire des données</a:t>
            </a:r>
          </a:p>
        </p:txBody>
      </p:sp>
      <p:sp>
        <p:nvSpPr>
          <p:cNvPr id="17" name="ZoneTexte 16">
            <a:extLst>
              <a:ext uri="{FF2B5EF4-FFF2-40B4-BE49-F238E27FC236}">
                <a16:creationId xmlns:a16="http://schemas.microsoft.com/office/drawing/2014/main" id="{48706693-71FE-4BBA-ABA4-3EFB6365BCC2}"/>
              </a:ext>
            </a:extLst>
          </p:cNvPr>
          <p:cNvSpPr txBox="1"/>
          <p:nvPr/>
        </p:nvSpPr>
        <p:spPr>
          <a:xfrm>
            <a:off x="2283940" y="4970668"/>
            <a:ext cx="4953000" cy="584775"/>
          </a:xfrm>
          <a:prstGeom prst="rect">
            <a:avLst/>
          </a:prstGeom>
          <a:noFill/>
        </p:spPr>
        <p:txBody>
          <a:bodyPr wrap="square" rtlCol="0">
            <a:spAutoFit/>
          </a:bodyPr>
          <a:lstStyle/>
          <a:p>
            <a:r>
              <a:rPr lang="fr-FR" sz="3200" dirty="0">
                <a:solidFill>
                  <a:schemeClr val="tx2">
                    <a:lumMod val="20000"/>
                    <a:lumOff val="80000"/>
                  </a:schemeClr>
                </a:solidFill>
              </a:rPr>
              <a:t>Modélisation</a:t>
            </a:r>
          </a:p>
        </p:txBody>
      </p:sp>
      <p:sp>
        <p:nvSpPr>
          <p:cNvPr id="18" name="ZoneTexte 17">
            <a:extLst>
              <a:ext uri="{FF2B5EF4-FFF2-40B4-BE49-F238E27FC236}">
                <a16:creationId xmlns:a16="http://schemas.microsoft.com/office/drawing/2014/main" id="{4D24FF1C-D9C1-4E8B-AC23-3BA0818CE8DC}"/>
              </a:ext>
            </a:extLst>
          </p:cNvPr>
          <p:cNvSpPr txBox="1"/>
          <p:nvPr/>
        </p:nvSpPr>
        <p:spPr>
          <a:xfrm>
            <a:off x="2049102" y="6332758"/>
            <a:ext cx="4953000" cy="584775"/>
          </a:xfrm>
          <a:prstGeom prst="rect">
            <a:avLst/>
          </a:prstGeom>
          <a:noFill/>
        </p:spPr>
        <p:txBody>
          <a:bodyPr wrap="square" rtlCol="0">
            <a:spAutoFit/>
          </a:bodyPr>
          <a:lstStyle/>
          <a:p>
            <a:r>
              <a:rPr lang="fr-FR" sz="3200" dirty="0">
                <a:solidFill>
                  <a:schemeClr val="tx2">
                    <a:lumMod val="20000"/>
                    <a:lumOff val="80000"/>
                  </a:schemeClr>
                </a:solidFill>
              </a:rPr>
              <a:t>Choix du modèle définitif</a:t>
            </a:r>
          </a:p>
        </p:txBody>
      </p:sp>
      <p:sp>
        <p:nvSpPr>
          <p:cNvPr id="19" name="ZoneTexte 18">
            <a:extLst>
              <a:ext uri="{FF2B5EF4-FFF2-40B4-BE49-F238E27FC236}">
                <a16:creationId xmlns:a16="http://schemas.microsoft.com/office/drawing/2014/main" id="{750B354B-6099-4175-BD8E-1537ECB0C0C5}"/>
              </a:ext>
            </a:extLst>
          </p:cNvPr>
          <p:cNvSpPr txBox="1"/>
          <p:nvPr/>
        </p:nvSpPr>
        <p:spPr>
          <a:xfrm>
            <a:off x="2103796" y="7895977"/>
            <a:ext cx="9816363" cy="646331"/>
          </a:xfrm>
          <a:prstGeom prst="rect">
            <a:avLst/>
          </a:prstGeom>
          <a:noFill/>
        </p:spPr>
        <p:txBody>
          <a:bodyPr wrap="square" rtlCol="0">
            <a:spAutoFit/>
          </a:bodyPr>
          <a:lstStyle/>
          <a:p>
            <a:r>
              <a:rPr lang="fr-FR" sz="3600" b="1" dirty="0">
                <a:solidFill>
                  <a:schemeClr val="bg1"/>
                </a:solidFill>
              </a:rPr>
              <a:t>Déploiement et Mise en Production du Modèle</a:t>
            </a:r>
          </a:p>
        </p:txBody>
      </p:sp>
      <p:sp>
        <p:nvSpPr>
          <p:cNvPr id="20" name="Freeform 13">
            <a:extLst>
              <a:ext uri="{FF2B5EF4-FFF2-40B4-BE49-F238E27FC236}">
                <a16:creationId xmlns:a16="http://schemas.microsoft.com/office/drawing/2014/main" id="{7CF19290-137B-4F77-9B86-5144F9482BBE}"/>
              </a:ext>
            </a:extLst>
          </p:cNvPr>
          <p:cNvSpPr/>
          <p:nvPr/>
        </p:nvSpPr>
        <p:spPr>
          <a:xfrm>
            <a:off x="-3038501" y="44656"/>
            <a:ext cx="12268200" cy="1914925"/>
          </a:xfrm>
          <a:custGeom>
            <a:avLst/>
            <a:gdLst/>
            <a:ahLst/>
            <a:cxnLst/>
            <a:rect l="l" t="t" r="r" b="b"/>
            <a:pathLst>
              <a:path w="12993464" h="2102579">
                <a:moveTo>
                  <a:pt x="0" y="0"/>
                </a:moveTo>
                <a:lnTo>
                  <a:pt x="12993465" y="0"/>
                </a:lnTo>
                <a:lnTo>
                  <a:pt x="12993465" y="2102578"/>
                </a:lnTo>
                <a:lnTo>
                  <a:pt x="0" y="2102578"/>
                </a:lnTo>
                <a:lnTo>
                  <a:pt x="0" y="0"/>
                </a:lnTo>
                <a:close/>
              </a:path>
            </a:pathLst>
          </a:custGeom>
          <a:blipFill>
            <a:blip r:embed="rId6">
              <a:alphaModFix amt="69000"/>
              <a:extLst>
                <a:ext uri="{96DAC541-7B7A-43D3-8B79-37D633B846F1}">
                  <asvg:svgBlip xmlns:asvg="http://schemas.microsoft.com/office/drawing/2016/SVG/main" r:embed="rId7"/>
                </a:ext>
              </a:extLst>
            </a:blip>
            <a:stretch>
              <a:fillRect/>
            </a:stretch>
          </a:blipFill>
        </p:spPr>
        <p:txBody>
          <a:bodyPr/>
          <a:lstStyle/>
          <a:p>
            <a:endParaRPr lang="fr-FR" dirty="0"/>
          </a:p>
        </p:txBody>
      </p:sp>
      <p:grpSp>
        <p:nvGrpSpPr>
          <p:cNvPr id="23" name="Group 4">
            <a:extLst>
              <a:ext uri="{FF2B5EF4-FFF2-40B4-BE49-F238E27FC236}">
                <a16:creationId xmlns:a16="http://schemas.microsoft.com/office/drawing/2014/main" id="{F8C39984-F9BA-49F6-9C3E-CE26EB2E263A}"/>
              </a:ext>
            </a:extLst>
          </p:cNvPr>
          <p:cNvGrpSpPr/>
          <p:nvPr/>
        </p:nvGrpSpPr>
        <p:grpSpPr>
          <a:xfrm rot="16200000">
            <a:off x="6615839" y="2102433"/>
            <a:ext cx="45719" cy="10562923"/>
            <a:chOff x="0" y="0"/>
            <a:chExt cx="874407" cy="3339658"/>
          </a:xfrm>
          <a:solidFill>
            <a:schemeClr val="accent1">
              <a:lumMod val="40000"/>
              <a:lumOff val="60000"/>
            </a:schemeClr>
          </a:solidFill>
        </p:grpSpPr>
        <p:sp>
          <p:nvSpPr>
            <p:cNvPr id="24" name="Freeform 5">
              <a:extLst>
                <a:ext uri="{FF2B5EF4-FFF2-40B4-BE49-F238E27FC236}">
                  <a16:creationId xmlns:a16="http://schemas.microsoft.com/office/drawing/2014/main" id="{6835D7A0-6558-4136-A5B9-4433A20D3C18}"/>
                </a:ext>
              </a:extLst>
            </p:cNvPr>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grpFill/>
          </p:spPr>
        </p:sp>
      </p:grpSp>
      <p:grpSp>
        <p:nvGrpSpPr>
          <p:cNvPr id="25" name="Groupe 24">
            <a:extLst>
              <a:ext uri="{FF2B5EF4-FFF2-40B4-BE49-F238E27FC236}">
                <a16:creationId xmlns:a16="http://schemas.microsoft.com/office/drawing/2014/main" id="{3FDD0E46-13A2-4095-B62D-E36944409761}"/>
              </a:ext>
            </a:extLst>
          </p:cNvPr>
          <p:cNvGrpSpPr/>
          <p:nvPr/>
        </p:nvGrpSpPr>
        <p:grpSpPr>
          <a:xfrm>
            <a:off x="866073" y="3589030"/>
            <a:ext cx="1237724" cy="830434"/>
            <a:chOff x="2476500" y="4514434"/>
            <a:chExt cx="1142999" cy="888222"/>
          </a:xfrm>
        </p:grpSpPr>
        <p:sp>
          <p:nvSpPr>
            <p:cNvPr id="26" name="Google Shape;833;p42">
              <a:extLst>
                <a:ext uri="{FF2B5EF4-FFF2-40B4-BE49-F238E27FC236}">
                  <a16:creationId xmlns:a16="http://schemas.microsoft.com/office/drawing/2014/main" id="{92808BBF-4F17-4AC4-8E23-B40FD296B936}"/>
                </a:ext>
              </a:extLst>
            </p:cNvPr>
            <p:cNvSpPr/>
            <p:nvPr/>
          </p:nvSpPr>
          <p:spPr>
            <a:xfrm>
              <a:off x="2476500" y="4514434"/>
              <a:ext cx="1142999" cy="888222"/>
            </a:xfrm>
            <a:prstGeom prst="roundRect">
              <a:avLst>
                <a:gd name="adj" fmla="val 16667"/>
              </a:avLst>
            </a:prstGeom>
            <a:solidFill>
              <a:srgbClr val="2B4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7" name="ZoneTexte 26">
              <a:extLst>
                <a:ext uri="{FF2B5EF4-FFF2-40B4-BE49-F238E27FC236}">
                  <a16:creationId xmlns:a16="http://schemas.microsoft.com/office/drawing/2014/main" id="{9A343EC4-F528-466C-953A-AE099B122D58}"/>
                </a:ext>
              </a:extLst>
            </p:cNvPr>
            <p:cNvSpPr txBox="1"/>
            <p:nvPr/>
          </p:nvSpPr>
          <p:spPr>
            <a:xfrm>
              <a:off x="2651656" y="4527995"/>
              <a:ext cx="792685" cy="822985"/>
            </a:xfrm>
            <a:prstGeom prst="rect">
              <a:avLst/>
            </a:prstGeom>
            <a:noFill/>
          </p:spPr>
          <p:txBody>
            <a:bodyPr wrap="square" rtlCol="0">
              <a:spAutoFit/>
            </a:bodyPr>
            <a:lstStyle/>
            <a:p>
              <a:r>
                <a:rPr lang="fr-FR" sz="4400" b="1" dirty="0">
                  <a:solidFill>
                    <a:srgbClr val="F2FFFF"/>
                  </a:solidFill>
                </a:rPr>
                <a:t>01</a:t>
              </a:r>
            </a:p>
          </p:txBody>
        </p:sp>
      </p:grpSp>
      <p:grpSp>
        <p:nvGrpSpPr>
          <p:cNvPr id="28" name="Groupe 27">
            <a:extLst>
              <a:ext uri="{FF2B5EF4-FFF2-40B4-BE49-F238E27FC236}">
                <a16:creationId xmlns:a16="http://schemas.microsoft.com/office/drawing/2014/main" id="{671709C7-22B1-4BB9-8954-FD7C1396DEA3}"/>
              </a:ext>
            </a:extLst>
          </p:cNvPr>
          <p:cNvGrpSpPr/>
          <p:nvPr/>
        </p:nvGrpSpPr>
        <p:grpSpPr>
          <a:xfrm>
            <a:off x="955164" y="4795938"/>
            <a:ext cx="1101837" cy="798720"/>
            <a:chOff x="11093435" y="4640728"/>
            <a:chExt cx="1142999" cy="892853"/>
          </a:xfrm>
        </p:grpSpPr>
        <p:sp>
          <p:nvSpPr>
            <p:cNvPr id="29" name="Google Shape;833;p42">
              <a:extLst>
                <a:ext uri="{FF2B5EF4-FFF2-40B4-BE49-F238E27FC236}">
                  <a16:creationId xmlns:a16="http://schemas.microsoft.com/office/drawing/2014/main" id="{22EADB69-6833-4523-B3B7-67401BC445BB}"/>
                </a:ext>
              </a:extLst>
            </p:cNvPr>
            <p:cNvSpPr/>
            <p:nvPr/>
          </p:nvSpPr>
          <p:spPr>
            <a:xfrm>
              <a:off x="11093435" y="4640728"/>
              <a:ext cx="1142999" cy="888222"/>
            </a:xfrm>
            <a:prstGeom prst="roundRect">
              <a:avLst>
                <a:gd name="adj" fmla="val 16667"/>
              </a:avLst>
            </a:prstGeom>
            <a:solidFill>
              <a:srgbClr val="2B4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0" name="ZoneTexte 29">
              <a:extLst>
                <a:ext uri="{FF2B5EF4-FFF2-40B4-BE49-F238E27FC236}">
                  <a16:creationId xmlns:a16="http://schemas.microsoft.com/office/drawing/2014/main" id="{815956A6-8B57-40A7-83E2-AFB0C1B69387}"/>
                </a:ext>
              </a:extLst>
            </p:cNvPr>
            <p:cNvSpPr txBox="1"/>
            <p:nvPr/>
          </p:nvSpPr>
          <p:spPr>
            <a:xfrm>
              <a:off x="11268590" y="4673457"/>
              <a:ext cx="792685" cy="860124"/>
            </a:xfrm>
            <a:prstGeom prst="rect">
              <a:avLst/>
            </a:prstGeom>
            <a:noFill/>
          </p:spPr>
          <p:txBody>
            <a:bodyPr wrap="square" rtlCol="0">
              <a:spAutoFit/>
            </a:bodyPr>
            <a:lstStyle/>
            <a:p>
              <a:r>
                <a:rPr lang="fr-FR" sz="4400" b="1" dirty="0">
                  <a:solidFill>
                    <a:srgbClr val="F2FFFF"/>
                  </a:solidFill>
                </a:rPr>
                <a:t>02</a:t>
              </a:r>
            </a:p>
          </p:txBody>
        </p:sp>
      </p:grpSp>
      <p:grpSp>
        <p:nvGrpSpPr>
          <p:cNvPr id="31" name="Groupe 30">
            <a:extLst>
              <a:ext uri="{FF2B5EF4-FFF2-40B4-BE49-F238E27FC236}">
                <a16:creationId xmlns:a16="http://schemas.microsoft.com/office/drawing/2014/main" id="{614048AB-AE39-4E1F-9ABC-2859943D5BE3}"/>
              </a:ext>
            </a:extLst>
          </p:cNvPr>
          <p:cNvGrpSpPr/>
          <p:nvPr/>
        </p:nvGrpSpPr>
        <p:grpSpPr>
          <a:xfrm>
            <a:off x="936445" y="6087322"/>
            <a:ext cx="1120556" cy="888222"/>
            <a:chOff x="2552543" y="6991993"/>
            <a:chExt cx="1120556" cy="888222"/>
          </a:xfrm>
        </p:grpSpPr>
        <p:sp>
          <p:nvSpPr>
            <p:cNvPr id="32" name="Google Shape;833;p42">
              <a:extLst>
                <a:ext uri="{FF2B5EF4-FFF2-40B4-BE49-F238E27FC236}">
                  <a16:creationId xmlns:a16="http://schemas.microsoft.com/office/drawing/2014/main" id="{200F2D8D-F34B-40CA-BEF1-110606742213}"/>
                </a:ext>
              </a:extLst>
            </p:cNvPr>
            <p:cNvSpPr/>
            <p:nvPr/>
          </p:nvSpPr>
          <p:spPr>
            <a:xfrm>
              <a:off x="2552543" y="6991993"/>
              <a:ext cx="1120556" cy="888222"/>
            </a:xfrm>
            <a:prstGeom prst="roundRect">
              <a:avLst>
                <a:gd name="adj" fmla="val 16667"/>
              </a:avLst>
            </a:prstGeom>
            <a:solidFill>
              <a:srgbClr val="2B4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 name="ZoneTexte 32">
              <a:extLst>
                <a:ext uri="{FF2B5EF4-FFF2-40B4-BE49-F238E27FC236}">
                  <a16:creationId xmlns:a16="http://schemas.microsoft.com/office/drawing/2014/main" id="{4E217DA4-D578-4B2D-9431-0D4A320C3F5F}"/>
                </a:ext>
              </a:extLst>
            </p:cNvPr>
            <p:cNvSpPr txBox="1"/>
            <p:nvPr/>
          </p:nvSpPr>
          <p:spPr>
            <a:xfrm>
              <a:off x="2727702" y="6991993"/>
              <a:ext cx="945397" cy="769441"/>
            </a:xfrm>
            <a:prstGeom prst="rect">
              <a:avLst/>
            </a:prstGeom>
            <a:noFill/>
          </p:spPr>
          <p:txBody>
            <a:bodyPr wrap="square" rtlCol="0">
              <a:spAutoFit/>
            </a:bodyPr>
            <a:lstStyle/>
            <a:p>
              <a:r>
                <a:rPr lang="fr-FR" sz="4400" b="1" dirty="0">
                  <a:solidFill>
                    <a:srgbClr val="F2FFFF"/>
                  </a:solidFill>
                </a:rPr>
                <a:t>03</a:t>
              </a:r>
            </a:p>
          </p:txBody>
        </p:sp>
      </p:grpSp>
    </p:spTree>
    <p:extLst>
      <p:ext uri="{BB962C8B-B14F-4D97-AF65-F5344CB8AC3E}">
        <p14:creationId xmlns:p14="http://schemas.microsoft.com/office/powerpoint/2010/main" val="1780586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250"/>
        </a:solidFill>
        <a:effectLst/>
      </p:bgPr>
    </p:bg>
    <p:spTree>
      <p:nvGrpSpPr>
        <p:cNvPr id="1" name=""/>
        <p:cNvGrpSpPr/>
        <p:nvPr/>
      </p:nvGrpSpPr>
      <p:grpSpPr>
        <a:xfrm>
          <a:off x="0" y="0"/>
          <a:ext cx="0" cy="0"/>
          <a:chOff x="0" y="0"/>
          <a:chExt cx="0" cy="0"/>
        </a:xfrm>
      </p:grpSpPr>
      <p:sp>
        <p:nvSpPr>
          <p:cNvPr id="7" name="TextBox 7"/>
          <p:cNvSpPr txBox="1"/>
          <p:nvPr/>
        </p:nvSpPr>
        <p:spPr>
          <a:xfrm>
            <a:off x="685800" y="4259210"/>
            <a:ext cx="11125199" cy="980333"/>
          </a:xfrm>
          <a:prstGeom prst="rect">
            <a:avLst/>
          </a:prstGeom>
        </p:spPr>
        <p:txBody>
          <a:bodyPr wrap="square" lIns="0" tIns="0" rIns="0" bIns="0" rtlCol="0" anchor="t">
            <a:spAutoFit/>
          </a:bodyPr>
          <a:lstStyle/>
          <a:p>
            <a:pPr marL="0" marR="0" lvl="0" indent="0" algn="l" defTabSz="914400" rtl="0" eaLnBrk="1" fontAlgn="auto" latinLnBrk="0" hangingPunct="1">
              <a:lnSpc>
                <a:spcPts val="7488"/>
              </a:lnSpc>
              <a:spcBef>
                <a:spcPts val="0"/>
              </a:spcBef>
              <a:spcAft>
                <a:spcPts val="0"/>
              </a:spcAft>
              <a:buClrTx/>
              <a:buSzTx/>
              <a:buFontTx/>
              <a:buNone/>
              <a:tabLst/>
              <a:defRPr/>
            </a:pPr>
            <a:r>
              <a:rPr kumimoji="0" lang="en-US" sz="7882" b="0" i="0" u="none" strike="noStrike" kern="1200" cap="none" spc="-39" normalizeH="0" baseline="0" noProof="0" dirty="0">
                <a:ln>
                  <a:noFill/>
                </a:ln>
                <a:solidFill>
                  <a:schemeClr val="tx2">
                    <a:lumMod val="40000"/>
                    <a:lumOff val="60000"/>
                  </a:schemeClr>
                </a:solidFill>
                <a:effectLst/>
                <a:uLnTx/>
                <a:uFillTx/>
                <a:ea typeface="+mn-ea"/>
                <a:cs typeface="+mn-cs"/>
              </a:rPr>
              <a:t>01</a:t>
            </a:r>
            <a:r>
              <a:rPr kumimoji="0" lang="en-US" sz="7882" b="0" i="0" u="none" strike="noStrike" kern="1200" cap="none" spc="-39" normalizeH="0" baseline="0" noProof="0" dirty="0">
                <a:ln>
                  <a:noFill/>
                </a:ln>
                <a:solidFill>
                  <a:srgbClr val="F7E7D7"/>
                </a:solidFill>
                <a:effectLst/>
                <a:uLnTx/>
                <a:uFillTx/>
                <a:ea typeface="+mn-ea"/>
                <a:cs typeface="+mn-cs"/>
              </a:rPr>
              <a:t>.</a:t>
            </a:r>
            <a:r>
              <a:rPr kumimoji="0" lang="en-US" sz="7882" b="0" i="0" u="none" strike="noStrike" kern="1200" cap="none" spc="-39" normalizeH="0" baseline="0" noProof="0" dirty="0">
                <a:ln>
                  <a:noFill/>
                </a:ln>
                <a:solidFill>
                  <a:srgbClr val="F7E7D7"/>
                </a:solidFill>
                <a:effectLst/>
                <a:uLnTx/>
                <a:uFillTx/>
                <a:latin typeface="League Spartan"/>
                <a:ea typeface="+mn-ea"/>
                <a:cs typeface="+mn-cs"/>
              </a:rPr>
              <a:t> </a:t>
            </a:r>
            <a:r>
              <a:rPr kumimoji="0" lang="en-US" sz="7882" b="0" i="0" u="none" strike="noStrike" kern="1200" cap="none" spc="-39" normalizeH="0" baseline="0" noProof="0" dirty="0">
                <a:ln>
                  <a:noFill/>
                </a:ln>
                <a:solidFill>
                  <a:srgbClr val="F7E7D7"/>
                </a:solidFill>
                <a:effectLst/>
                <a:uLnTx/>
                <a:uFillTx/>
                <a:ea typeface="+mn-ea"/>
                <a:cs typeface="+mn-cs"/>
              </a:rPr>
              <a:t>Analyse Exploratoir</a:t>
            </a:r>
            <a:r>
              <a:rPr lang="en-US" sz="7882" spc="-39" dirty="0">
                <a:solidFill>
                  <a:srgbClr val="F7E7D7"/>
                </a:solidFill>
              </a:rPr>
              <a:t>e</a:t>
            </a:r>
            <a:endParaRPr kumimoji="0" lang="en-US" sz="7882" b="0" i="0" u="none" strike="noStrike" kern="1200" cap="none" spc="-39" normalizeH="0" baseline="0" noProof="0" dirty="0">
              <a:ln>
                <a:noFill/>
              </a:ln>
              <a:solidFill>
                <a:srgbClr val="F7E7D7"/>
              </a:solidFill>
              <a:effectLst/>
              <a:uLnTx/>
              <a:uFillTx/>
              <a:ea typeface="+mn-ea"/>
              <a:cs typeface="+mn-cs"/>
            </a:endParaRPr>
          </a:p>
        </p:txBody>
      </p:sp>
      <p:grpSp>
        <p:nvGrpSpPr>
          <p:cNvPr id="9" name="Groupe 8">
            <a:extLst>
              <a:ext uri="{FF2B5EF4-FFF2-40B4-BE49-F238E27FC236}">
                <a16:creationId xmlns:a16="http://schemas.microsoft.com/office/drawing/2014/main" id="{4F7B218D-13BF-4577-8ED2-F1989E11DFD4}"/>
              </a:ext>
            </a:extLst>
          </p:cNvPr>
          <p:cNvGrpSpPr/>
          <p:nvPr/>
        </p:nvGrpSpPr>
        <p:grpSpPr>
          <a:xfrm>
            <a:off x="11532068" y="550717"/>
            <a:ext cx="6755932" cy="8686800"/>
            <a:chOff x="11306295" y="1737209"/>
            <a:chExt cx="7792150" cy="9855509"/>
          </a:xfrm>
        </p:grpSpPr>
        <p:sp>
          <p:nvSpPr>
            <p:cNvPr id="10" name="Freeform 3">
              <a:extLst>
                <a:ext uri="{FF2B5EF4-FFF2-40B4-BE49-F238E27FC236}">
                  <a16:creationId xmlns:a16="http://schemas.microsoft.com/office/drawing/2014/main" id="{15D28984-8229-48F3-8E4B-00ED8F3B5B2D}"/>
                </a:ext>
              </a:extLst>
            </p:cNvPr>
            <p:cNvSpPr/>
            <p:nvPr/>
          </p:nvSpPr>
          <p:spPr>
            <a:xfrm>
              <a:off x="12176027" y="4670300"/>
              <a:ext cx="6922418" cy="6922418"/>
            </a:xfrm>
            <a:custGeom>
              <a:avLst/>
              <a:gdLst/>
              <a:ahLst/>
              <a:cxnLst/>
              <a:rect l="l" t="t" r="r" b="b"/>
              <a:pathLst>
                <a:path w="6922418" h="6922418">
                  <a:moveTo>
                    <a:pt x="0" y="0"/>
                  </a:moveTo>
                  <a:lnTo>
                    <a:pt x="6922418" y="0"/>
                  </a:lnTo>
                  <a:lnTo>
                    <a:pt x="6922418" y="6922417"/>
                  </a:lnTo>
                  <a:lnTo>
                    <a:pt x="0" y="69224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dirty="0"/>
            </a:p>
          </p:txBody>
        </p:sp>
        <p:sp>
          <p:nvSpPr>
            <p:cNvPr id="12" name="Freeform 5">
              <a:extLst>
                <a:ext uri="{FF2B5EF4-FFF2-40B4-BE49-F238E27FC236}">
                  <a16:creationId xmlns:a16="http://schemas.microsoft.com/office/drawing/2014/main" id="{658F6F44-C12D-4A88-8A59-517BF084465E}"/>
                </a:ext>
              </a:extLst>
            </p:cNvPr>
            <p:cNvSpPr/>
            <p:nvPr/>
          </p:nvSpPr>
          <p:spPr>
            <a:xfrm rot="-1653710">
              <a:off x="11306295" y="1737209"/>
              <a:ext cx="4135477" cy="4114800"/>
            </a:xfrm>
            <a:custGeom>
              <a:avLst/>
              <a:gdLst/>
              <a:ahLst/>
              <a:cxnLst/>
              <a:rect l="l" t="t" r="r" b="b"/>
              <a:pathLst>
                <a:path w="4135477" h="4114800">
                  <a:moveTo>
                    <a:pt x="0" y="0"/>
                  </a:moveTo>
                  <a:lnTo>
                    <a:pt x="4135478" y="0"/>
                  </a:lnTo>
                  <a:lnTo>
                    <a:pt x="413547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6">
              <a:extLst>
                <a:ext uri="{FF2B5EF4-FFF2-40B4-BE49-F238E27FC236}">
                  <a16:creationId xmlns:a16="http://schemas.microsoft.com/office/drawing/2014/main" id="{ADF03F21-9D95-4F34-9121-F9E0AAA82644}"/>
                </a:ext>
              </a:extLst>
            </p:cNvPr>
            <p:cNvSpPr/>
            <p:nvPr/>
          </p:nvSpPr>
          <p:spPr>
            <a:xfrm>
              <a:off x="14333609" y="2668325"/>
              <a:ext cx="2925691" cy="1210504"/>
            </a:xfrm>
            <a:custGeom>
              <a:avLst/>
              <a:gdLst/>
              <a:ahLst/>
              <a:cxnLst/>
              <a:rect l="l" t="t" r="r" b="b"/>
              <a:pathLst>
                <a:path w="2925691" h="1210504">
                  <a:moveTo>
                    <a:pt x="0" y="0"/>
                  </a:moveTo>
                  <a:lnTo>
                    <a:pt x="2925691" y="0"/>
                  </a:lnTo>
                  <a:lnTo>
                    <a:pt x="2925691" y="1210504"/>
                  </a:lnTo>
                  <a:lnTo>
                    <a:pt x="0" y="12105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6" name="Freeform 4">
            <a:extLst>
              <a:ext uri="{FF2B5EF4-FFF2-40B4-BE49-F238E27FC236}">
                <a16:creationId xmlns:a16="http://schemas.microsoft.com/office/drawing/2014/main" id="{908CA036-897D-419F-9294-2BE52027798C}"/>
              </a:ext>
            </a:extLst>
          </p:cNvPr>
          <p:cNvSpPr/>
          <p:nvPr/>
        </p:nvSpPr>
        <p:spPr>
          <a:xfrm>
            <a:off x="13487400" y="4378808"/>
            <a:ext cx="3831944" cy="3733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7848" y="457201"/>
            <a:ext cx="8701804" cy="1866899"/>
          </a:xfrm>
          <a:custGeom>
            <a:avLst/>
            <a:gdLst/>
            <a:ahLst/>
            <a:cxnLst/>
            <a:rect l="l" t="t" r="r" b="b"/>
            <a:pathLst>
              <a:path w="7106427" h="3242103">
                <a:moveTo>
                  <a:pt x="0" y="0"/>
                </a:moveTo>
                <a:lnTo>
                  <a:pt x="7106428" y="0"/>
                </a:lnTo>
                <a:lnTo>
                  <a:pt x="7106428" y="3242103"/>
                </a:lnTo>
                <a:lnTo>
                  <a:pt x="0" y="3242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dirty="0"/>
          </a:p>
        </p:txBody>
      </p:sp>
      <p:sp>
        <p:nvSpPr>
          <p:cNvPr id="9" name="TextBox 9"/>
          <p:cNvSpPr txBox="1"/>
          <p:nvPr/>
        </p:nvSpPr>
        <p:spPr>
          <a:xfrm>
            <a:off x="12632526" y="4874739"/>
            <a:ext cx="3679836" cy="1019177"/>
          </a:xfrm>
          <a:prstGeom prst="rect">
            <a:avLst/>
          </a:prstGeom>
        </p:spPr>
        <p:txBody>
          <a:bodyPr lIns="0" tIns="0" rIns="0" bIns="0" rtlCol="0" anchor="t">
            <a:spAutoFit/>
          </a:bodyPr>
          <a:lstStyle/>
          <a:p>
            <a:pPr marL="0" marR="0" lvl="0" indent="0" algn="ctr" defTabSz="914400" rtl="0" eaLnBrk="1" fontAlgn="auto" latinLnBrk="0" hangingPunct="1">
              <a:lnSpc>
                <a:spcPts val="8399"/>
              </a:lnSpc>
              <a:spcBef>
                <a:spcPts val="0"/>
              </a:spcBef>
              <a:spcAft>
                <a:spcPts val="0"/>
              </a:spcAft>
              <a:buClrTx/>
              <a:buSzTx/>
              <a:buFontTx/>
              <a:buNone/>
              <a:tabLst/>
              <a:defRPr/>
            </a:pPr>
            <a:r>
              <a:rPr kumimoji="0" lang="en-US" sz="5999" b="0" i="0" u="none" strike="noStrike" kern="1200" cap="none" spc="0" normalizeH="0" baseline="0" noProof="0">
                <a:ln>
                  <a:noFill/>
                </a:ln>
                <a:solidFill>
                  <a:srgbClr val="FFFFFF"/>
                </a:solidFill>
                <a:effectLst/>
                <a:uLnTx/>
                <a:uFillTx/>
                <a:latin typeface="DM Sans Bold"/>
                <a:ea typeface="+mn-ea"/>
                <a:cs typeface="+mn-cs"/>
              </a:rPr>
              <a:t>20K</a:t>
            </a:r>
          </a:p>
        </p:txBody>
      </p:sp>
      <p:sp>
        <p:nvSpPr>
          <p:cNvPr id="16" name="TextBox 16">
            <a:extLst>
              <a:ext uri="{FF2B5EF4-FFF2-40B4-BE49-F238E27FC236}">
                <a16:creationId xmlns:a16="http://schemas.microsoft.com/office/drawing/2014/main" id="{A87881DD-8800-4767-BA73-E1ED47FDD461}"/>
              </a:ext>
            </a:extLst>
          </p:cNvPr>
          <p:cNvSpPr txBox="1"/>
          <p:nvPr/>
        </p:nvSpPr>
        <p:spPr>
          <a:xfrm>
            <a:off x="370872" y="647700"/>
            <a:ext cx="9135755" cy="983154"/>
          </a:xfrm>
          <a:prstGeom prst="rect">
            <a:avLst/>
          </a:prstGeom>
        </p:spPr>
        <p:txBody>
          <a:bodyPr lIns="0" tIns="0" rIns="0" bIns="0" rtlCol="0" anchor="t">
            <a:spAutoFit/>
          </a:bodyPr>
          <a:lstStyle/>
          <a:p>
            <a:pPr algn="ctr">
              <a:lnSpc>
                <a:spcPts val="8400"/>
              </a:lnSpc>
            </a:pPr>
            <a:r>
              <a:rPr lang="fr-FR" sz="4800" b="1" spc="400" dirty="0">
                <a:solidFill>
                  <a:srgbClr val="2B4A9D"/>
                </a:solidFill>
              </a:rPr>
              <a:t>Statistiques Globales </a:t>
            </a:r>
            <a:endParaRPr lang="en-US" sz="4800" b="1" spc="400" dirty="0">
              <a:solidFill>
                <a:srgbClr val="2B4A9D"/>
              </a:solidFill>
            </a:endParaRPr>
          </a:p>
        </p:txBody>
      </p:sp>
      <p:grpSp>
        <p:nvGrpSpPr>
          <p:cNvPr id="18" name="Groupe 17">
            <a:extLst>
              <a:ext uri="{FF2B5EF4-FFF2-40B4-BE49-F238E27FC236}">
                <a16:creationId xmlns:a16="http://schemas.microsoft.com/office/drawing/2014/main" id="{2C8F6483-FCAD-49CB-8B3A-76689CE5DA9B}"/>
              </a:ext>
            </a:extLst>
          </p:cNvPr>
          <p:cNvGrpSpPr/>
          <p:nvPr/>
        </p:nvGrpSpPr>
        <p:grpSpPr>
          <a:xfrm>
            <a:off x="16312362" y="186777"/>
            <a:ext cx="1809231" cy="1905000"/>
            <a:chOff x="15792969" y="277149"/>
            <a:chExt cx="2047452" cy="2233875"/>
          </a:xfrm>
        </p:grpSpPr>
        <p:sp>
          <p:nvSpPr>
            <p:cNvPr id="19" name="Freeform 9">
              <a:extLst>
                <a:ext uri="{FF2B5EF4-FFF2-40B4-BE49-F238E27FC236}">
                  <a16:creationId xmlns:a16="http://schemas.microsoft.com/office/drawing/2014/main" id="{CC3B4B4F-D7DD-48F7-8894-BCF8168D9371}"/>
                </a:ext>
              </a:extLst>
            </p:cNvPr>
            <p:cNvSpPr/>
            <p:nvPr/>
          </p:nvSpPr>
          <p:spPr>
            <a:xfrm>
              <a:off x="15792969" y="277149"/>
              <a:ext cx="2047452" cy="22338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299"/>
            </a:solidFill>
          </p:spPr>
        </p:sp>
        <p:pic>
          <p:nvPicPr>
            <p:cNvPr id="20" name="Image 19">
              <a:extLst>
                <a:ext uri="{FF2B5EF4-FFF2-40B4-BE49-F238E27FC236}">
                  <a16:creationId xmlns:a16="http://schemas.microsoft.com/office/drawing/2014/main" id="{A0C646CB-ED84-4CAD-8D95-0353FDACD44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6002000" y="476855"/>
              <a:ext cx="1676400" cy="1834461"/>
            </a:xfrm>
            <a:prstGeom prst="ellipse">
              <a:avLst/>
            </a:prstGeom>
            <a:ln>
              <a:noFill/>
            </a:ln>
            <a:effectLst>
              <a:softEdge rad="112500"/>
            </a:effectLst>
          </p:spPr>
        </p:pic>
      </p:grpSp>
      <p:sp>
        <p:nvSpPr>
          <p:cNvPr id="23" name="ZoneTexte 22">
            <a:extLst>
              <a:ext uri="{FF2B5EF4-FFF2-40B4-BE49-F238E27FC236}">
                <a16:creationId xmlns:a16="http://schemas.microsoft.com/office/drawing/2014/main" id="{870D1450-30E8-4327-B73E-D338C925B2D4}"/>
              </a:ext>
            </a:extLst>
          </p:cNvPr>
          <p:cNvSpPr txBox="1"/>
          <p:nvPr/>
        </p:nvSpPr>
        <p:spPr>
          <a:xfrm>
            <a:off x="922384" y="2472410"/>
            <a:ext cx="8367267" cy="2677656"/>
          </a:xfrm>
          <a:prstGeom prst="rect">
            <a:avLst/>
          </a:prstGeom>
          <a:noFill/>
        </p:spPr>
        <p:txBody>
          <a:bodyPr wrap="square" rtlCol="0">
            <a:spAutoFit/>
          </a:bodyPr>
          <a:lstStyle/>
          <a:p>
            <a:pPr algn="just"/>
            <a:r>
              <a:rPr lang="fr-FR" sz="2400" dirty="0"/>
              <a:t>Le jeu de données dont on dispose  comporte </a:t>
            </a:r>
            <a:r>
              <a:rPr lang="fr-FR" sz="2400" b="0" i="0" dirty="0">
                <a:solidFill>
                  <a:srgbClr val="3C4043"/>
                </a:solidFill>
                <a:effectLst/>
              </a:rPr>
              <a:t>des informations sur les clients de la banque qui ont quitté  ou qui continuent d’être clients. Le jeu de données nous renseigne sur leurs caractéristiques telles que  L'âge</a:t>
            </a:r>
            <a:r>
              <a:rPr lang="fr-FR" sz="2400" dirty="0">
                <a:solidFill>
                  <a:srgbClr val="3C4043"/>
                </a:solidFill>
              </a:rPr>
              <a:t>, le sexe, le pays, ainsi que d’autres variables comme le nombre de produits utilisés par les clients: s’ils sont des membres actifs ou non, leurs salaires estimés, s’ils détiennent des cartes de crédit… </a:t>
            </a:r>
            <a:endParaRPr lang="fr-FR" sz="2400" dirty="0"/>
          </a:p>
        </p:txBody>
      </p:sp>
      <p:pic>
        <p:nvPicPr>
          <p:cNvPr id="3076" name="Picture 4">
            <a:extLst>
              <a:ext uri="{FF2B5EF4-FFF2-40B4-BE49-F238E27FC236}">
                <a16:creationId xmlns:a16="http://schemas.microsoft.com/office/drawing/2014/main" id="{128F470D-55BA-454C-91BF-4B232A489F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86502" y="1921470"/>
            <a:ext cx="6911800" cy="4769229"/>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78B0FDA8-60F6-4B85-A55A-DF2431082B88}"/>
              </a:ext>
            </a:extLst>
          </p:cNvPr>
          <p:cNvSpPr txBox="1"/>
          <p:nvPr/>
        </p:nvSpPr>
        <p:spPr>
          <a:xfrm>
            <a:off x="9492358" y="7673855"/>
            <a:ext cx="8315666" cy="1846659"/>
          </a:xfrm>
          <a:prstGeom prst="rect">
            <a:avLst/>
          </a:prstGeom>
          <a:noFill/>
        </p:spPr>
        <p:txBody>
          <a:bodyPr wrap="square" rtlCol="0">
            <a:spAutoFit/>
          </a:bodyPr>
          <a:lstStyle/>
          <a:p>
            <a:pPr marL="342900" indent="-342900">
              <a:buFont typeface="Wingdings" panose="05000000000000000000" pitchFamily="2" charset="2"/>
              <a:buChar char=""/>
            </a:pPr>
            <a:r>
              <a:rPr lang="fr-FR" sz="2400" dirty="0"/>
              <a:t>Clients détenteurs de carte bancaire : </a:t>
            </a:r>
            <a:r>
              <a:rPr lang="fr-FR" sz="2400" b="1" dirty="0">
                <a:solidFill>
                  <a:srgbClr val="1C5299"/>
                </a:solidFill>
              </a:rPr>
              <a:t>75.39 %</a:t>
            </a:r>
          </a:p>
          <a:p>
            <a:pPr marL="342900" indent="-342900">
              <a:buFont typeface="Wingdings" panose="05000000000000000000" pitchFamily="2" charset="2"/>
              <a:buChar char=""/>
            </a:pPr>
            <a:r>
              <a:rPr lang="fr-FR" sz="2400" dirty="0"/>
              <a:t>Clients utilisant au moins deux types de produits : </a:t>
            </a:r>
            <a:r>
              <a:rPr lang="fr-FR" sz="2400" b="1" dirty="0">
                <a:solidFill>
                  <a:srgbClr val="1C5299"/>
                </a:solidFill>
              </a:rPr>
              <a:t>50%</a:t>
            </a:r>
          </a:p>
          <a:p>
            <a:pPr marL="342900" indent="-342900">
              <a:buFont typeface="Wingdings" panose="05000000000000000000" pitchFamily="2" charset="2"/>
              <a:buChar char=""/>
            </a:pPr>
            <a:r>
              <a:rPr lang="fr-FR" sz="2400" dirty="0"/>
              <a:t>Age moyen des clients : </a:t>
            </a:r>
            <a:r>
              <a:rPr lang="fr-FR" sz="2400" b="1" dirty="0">
                <a:solidFill>
                  <a:srgbClr val="1C5299"/>
                </a:solidFill>
              </a:rPr>
              <a:t>38 ans  </a:t>
            </a:r>
            <a:r>
              <a:rPr lang="fr-FR" sz="2400" dirty="0"/>
              <a:t>dont </a:t>
            </a:r>
            <a:r>
              <a:rPr lang="fr-FR" sz="2400" b="1" dirty="0">
                <a:solidFill>
                  <a:srgbClr val="1C5299"/>
                </a:solidFill>
              </a:rPr>
              <a:t>75%</a:t>
            </a:r>
            <a:r>
              <a:rPr lang="fr-FR" sz="2400" dirty="0"/>
              <a:t>  ont moins de </a:t>
            </a:r>
            <a:r>
              <a:rPr lang="fr-FR" sz="2400" b="1" dirty="0">
                <a:solidFill>
                  <a:srgbClr val="1C5299"/>
                </a:solidFill>
              </a:rPr>
              <a:t>42 ans </a:t>
            </a:r>
          </a:p>
          <a:p>
            <a:pPr marL="342900" indent="-342900">
              <a:buFont typeface="Wingdings" panose="05000000000000000000" pitchFamily="2" charset="2"/>
              <a:buChar char=""/>
            </a:pPr>
            <a:r>
              <a:rPr lang="fr-FR" sz="2400" dirty="0"/>
              <a:t>Salaire moyen:                 </a:t>
            </a:r>
            <a:r>
              <a:rPr lang="fr-FR" sz="2400" b="1" i="0" dirty="0">
                <a:solidFill>
                  <a:srgbClr val="1C5299"/>
                </a:solidFill>
                <a:effectLst/>
                <a:latin typeface="-apple-system"/>
              </a:rPr>
              <a:t>112574.82 </a:t>
            </a:r>
            <a:r>
              <a:rPr lang="fr-FR" sz="2400" b="1" i="0" dirty="0">
                <a:solidFill>
                  <a:srgbClr val="1C5299"/>
                </a:solidFill>
                <a:effectLst/>
                <a:latin typeface="Gotham"/>
              </a:rPr>
              <a:t>€ </a:t>
            </a:r>
            <a:r>
              <a:rPr lang="fr-FR" sz="2400" b="1" i="0" dirty="0">
                <a:solidFill>
                  <a:srgbClr val="1C5299"/>
                </a:solidFill>
                <a:effectLst/>
                <a:latin typeface="-apple-system"/>
              </a:rPr>
              <a:t> </a:t>
            </a:r>
            <a:endParaRPr lang="fr-FR" sz="2400" b="1" dirty="0">
              <a:solidFill>
                <a:srgbClr val="1C5299"/>
              </a:solidFill>
            </a:endParaRPr>
          </a:p>
          <a:p>
            <a:endParaRPr lang="fr-FR" dirty="0"/>
          </a:p>
        </p:txBody>
      </p:sp>
      <p:sp>
        <p:nvSpPr>
          <p:cNvPr id="30" name="ZoneTexte 29">
            <a:extLst>
              <a:ext uri="{FF2B5EF4-FFF2-40B4-BE49-F238E27FC236}">
                <a16:creationId xmlns:a16="http://schemas.microsoft.com/office/drawing/2014/main" id="{33005EC3-2532-45CC-807F-1AE8830C24A5}"/>
              </a:ext>
            </a:extLst>
          </p:cNvPr>
          <p:cNvSpPr txBox="1"/>
          <p:nvPr/>
        </p:nvSpPr>
        <p:spPr>
          <a:xfrm>
            <a:off x="11277600" y="6743700"/>
            <a:ext cx="914400" cy="369332"/>
          </a:xfrm>
          <a:prstGeom prst="rect">
            <a:avLst/>
          </a:prstGeom>
          <a:noFill/>
        </p:spPr>
        <p:txBody>
          <a:bodyPr wrap="square" rtlCol="0">
            <a:spAutoFit/>
          </a:bodyPr>
          <a:lstStyle/>
          <a:p>
            <a:r>
              <a:rPr lang="fr-FR" dirty="0">
                <a:solidFill>
                  <a:schemeClr val="bg1"/>
                </a:solidFill>
              </a:rPr>
              <a:t>78.8%</a:t>
            </a:r>
          </a:p>
        </p:txBody>
      </p:sp>
      <p:grpSp>
        <p:nvGrpSpPr>
          <p:cNvPr id="31" name="Groupe 30">
            <a:extLst>
              <a:ext uri="{FF2B5EF4-FFF2-40B4-BE49-F238E27FC236}">
                <a16:creationId xmlns:a16="http://schemas.microsoft.com/office/drawing/2014/main" id="{77A37364-FA51-4851-A3FF-F01E61D4290B}"/>
              </a:ext>
            </a:extLst>
          </p:cNvPr>
          <p:cNvGrpSpPr/>
          <p:nvPr/>
        </p:nvGrpSpPr>
        <p:grpSpPr>
          <a:xfrm>
            <a:off x="1205243" y="6362700"/>
            <a:ext cx="5805158" cy="3924300"/>
            <a:chOff x="8744444" y="4547295"/>
            <a:chExt cx="6571756" cy="4318337"/>
          </a:xfrm>
        </p:grpSpPr>
        <p:sp>
          <p:nvSpPr>
            <p:cNvPr id="34" name="ZoneTexte 33">
              <a:extLst>
                <a:ext uri="{FF2B5EF4-FFF2-40B4-BE49-F238E27FC236}">
                  <a16:creationId xmlns:a16="http://schemas.microsoft.com/office/drawing/2014/main" id="{ECA3069F-3A3B-417B-B1CF-47D26C55C581}"/>
                </a:ext>
              </a:extLst>
            </p:cNvPr>
            <p:cNvSpPr txBox="1"/>
            <p:nvPr/>
          </p:nvSpPr>
          <p:spPr>
            <a:xfrm>
              <a:off x="14401800" y="8496300"/>
              <a:ext cx="914400" cy="369332"/>
            </a:xfrm>
            <a:prstGeom prst="rect">
              <a:avLst/>
            </a:prstGeom>
            <a:noFill/>
          </p:spPr>
          <p:txBody>
            <a:bodyPr wrap="square" rtlCol="0">
              <a:spAutoFit/>
            </a:bodyPr>
            <a:lstStyle/>
            <a:p>
              <a:r>
                <a:rPr lang="fr-FR" dirty="0">
                  <a:solidFill>
                    <a:schemeClr val="bg1"/>
                  </a:solidFill>
                </a:rPr>
                <a:t>21.1%</a:t>
              </a:r>
            </a:p>
          </p:txBody>
        </p:sp>
        <p:sp>
          <p:nvSpPr>
            <p:cNvPr id="40" name="Freeform 6">
              <a:extLst>
                <a:ext uri="{FF2B5EF4-FFF2-40B4-BE49-F238E27FC236}">
                  <a16:creationId xmlns:a16="http://schemas.microsoft.com/office/drawing/2014/main" id="{BBDAF0C0-CB16-4202-922A-5564A6D5FF2B}"/>
                </a:ext>
              </a:extLst>
            </p:cNvPr>
            <p:cNvSpPr/>
            <p:nvPr/>
          </p:nvSpPr>
          <p:spPr>
            <a:xfrm>
              <a:off x="8744444" y="4547295"/>
              <a:ext cx="5809756" cy="3997228"/>
            </a:xfrm>
            <a:custGeom>
              <a:avLst/>
              <a:gdLst/>
              <a:ahLst/>
              <a:cxnLst/>
              <a:rect l="l" t="t" r="r" b="b"/>
              <a:pathLst>
                <a:path w="6262370" h="5457190">
                  <a:moveTo>
                    <a:pt x="5904230" y="0"/>
                  </a:moveTo>
                  <a:lnTo>
                    <a:pt x="4438650" y="0"/>
                  </a:lnTo>
                  <a:cubicBezTo>
                    <a:pt x="4240530" y="0"/>
                    <a:pt x="4080510" y="161290"/>
                    <a:pt x="4080510" y="358140"/>
                  </a:cubicBezTo>
                  <a:lnTo>
                    <a:pt x="4080510" y="1823720"/>
                  </a:lnTo>
                  <a:cubicBezTo>
                    <a:pt x="4080510" y="2021840"/>
                    <a:pt x="4241800" y="2181860"/>
                    <a:pt x="4438650" y="2181860"/>
                  </a:cubicBezTo>
                  <a:lnTo>
                    <a:pt x="5100320" y="2181860"/>
                  </a:lnTo>
                  <a:lnTo>
                    <a:pt x="5100320" y="2644140"/>
                  </a:lnTo>
                  <a:lnTo>
                    <a:pt x="1163320" y="2644140"/>
                  </a:lnTo>
                  <a:lnTo>
                    <a:pt x="1163320" y="2181860"/>
                  </a:lnTo>
                  <a:lnTo>
                    <a:pt x="1824990" y="2181860"/>
                  </a:lnTo>
                  <a:cubicBezTo>
                    <a:pt x="2023110" y="2181860"/>
                    <a:pt x="2183130" y="2020570"/>
                    <a:pt x="2183130" y="1823720"/>
                  </a:cubicBezTo>
                  <a:lnTo>
                    <a:pt x="2183130" y="358140"/>
                  </a:lnTo>
                  <a:cubicBezTo>
                    <a:pt x="2183130" y="160020"/>
                    <a:pt x="2021840" y="0"/>
                    <a:pt x="1824990" y="0"/>
                  </a:cubicBezTo>
                  <a:lnTo>
                    <a:pt x="358140" y="0"/>
                  </a:lnTo>
                  <a:cubicBezTo>
                    <a:pt x="161290" y="0"/>
                    <a:pt x="0" y="161290"/>
                    <a:pt x="0" y="358140"/>
                  </a:cubicBezTo>
                  <a:lnTo>
                    <a:pt x="0" y="1823720"/>
                  </a:lnTo>
                  <a:cubicBezTo>
                    <a:pt x="0" y="2021840"/>
                    <a:pt x="161290" y="2181860"/>
                    <a:pt x="358140" y="2181860"/>
                  </a:cubicBezTo>
                  <a:lnTo>
                    <a:pt x="1019810" y="2181860"/>
                  </a:lnTo>
                  <a:lnTo>
                    <a:pt x="1019810" y="2717800"/>
                  </a:lnTo>
                  <a:cubicBezTo>
                    <a:pt x="1019810" y="2757170"/>
                    <a:pt x="1051560" y="2788920"/>
                    <a:pt x="1090930" y="2788920"/>
                  </a:cubicBezTo>
                  <a:lnTo>
                    <a:pt x="3059430" y="2788920"/>
                  </a:lnTo>
                  <a:lnTo>
                    <a:pt x="3059430" y="3275330"/>
                  </a:lnTo>
                  <a:lnTo>
                    <a:pt x="2397760" y="3275330"/>
                  </a:lnTo>
                  <a:cubicBezTo>
                    <a:pt x="2199640" y="3275330"/>
                    <a:pt x="2039620" y="3436620"/>
                    <a:pt x="2039620" y="3633470"/>
                  </a:cubicBezTo>
                  <a:lnTo>
                    <a:pt x="2039620" y="5099050"/>
                  </a:lnTo>
                  <a:cubicBezTo>
                    <a:pt x="2039620" y="5297170"/>
                    <a:pt x="2200910" y="5457190"/>
                    <a:pt x="2397760" y="5457190"/>
                  </a:cubicBezTo>
                  <a:lnTo>
                    <a:pt x="3863340" y="5457190"/>
                  </a:lnTo>
                  <a:cubicBezTo>
                    <a:pt x="4061460" y="5457190"/>
                    <a:pt x="4221480" y="5295900"/>
                    <a:pt x="4221480" y="5099050"/>
                  </a:cubicBezTo>
                  <a:lnTo>
                    <a:pt x="4221480" y="3633470"/>
                  </a:lnTo>
                  <a:cubicBezTo>
                    <a:pt x="4221480" y="3435350"/>
                    <a:pt x="4060190" y="3275330"/>
                    <a:pt x="3863340" y="3275330"/>
                  </a:cubicBezTo>
                  <a:lnTo>
                    <a:pt x="3201670" y="3275330"/>
                  </a:lnTo>
                  <a:lnTo>
                    <a:pt x="3201670" y="2788920"/>
                  </a:lnTo>
                  <a:lnTo>
                    <a:pt x="5170170" y="2788920"/>
                  </a:lnTo>
                  <a:cubicBezTo>
                    <a:pt x="5209540" y="2788920"/>
                    <a:pt x="5241290" y="2757170"/>
                    <a:pt x="5241290" y="2717800"/>
                  </a:cubicBezTo>
                  <a:lnTo>
                    <a:pt x="5241290" y="2183130"/>
                  </a:lnTo>
                  <a:lnTo>
                    <a:pt x="5902960" y="2183130"/>
                  </a:lnTo>
                  <a:cubicBezTo>
                    <a:pt x="6101080" y="2183130"/>
                    <a:pt x="6261100" y="2021840"/>
                    <a:pt x="6261100" y="1824990"/>
                  </a:cubicBezTo>
                  <a:lnTo>
                    <a:pt x="6261100" y="358140"/>
                  </a:lnTo>
                  <a:cubicBezTo>
                    <a:pt x="6262370" y="161290"/>
                    <a:pt x="6102350" y="0"/>
                    <a:pt x="5904230" y="0"/>
                  </a:cubicBezTo>
                  <a:close/>
                </a:path>
              </a:pathLst>
            </a:custGeom>
            <a:solidFill>
              <a:srgbClr val="001C7F"/>
            </a:solidFill>
          </p:spPr>
          <p:txBody>
            <a:bodyPr/>
            <a:lstStyle/>
            <a:p>
              <a:endParaRPr lang="fr-FR" dirty="0"/>
            </a:p>
          </p:txBody>
        </p:sp>
        <p:pic>
          <p:nvPicPr>
            <p:cNvPr id="3082" name="Picture 10" descr="Printable Spanish Flag">
              <a:extLst>
                <a:ext uri="{FF2B5EF4-FFF2-40B4-BE49-F238E27FC236}">
                  <a16:creationId xmlns:a16="http://schemas.microsoft.com/office/drawing/2014/main" id="{75318A50-6F8D-4132-88FE-BA7C5A62B69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719217" y="7038320"/>
              <a:ext cx="1845853" cy="13017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80" name="Picture 8" descr="Drapeau de la France, Drapeaux du pays France">
              <a:extLst>
                <a:ext uri="{FF2B5EF4-FFF2-40B4-BE49-F238E27FC236}">
                  <a16:creationId xmlns:a16="http://schemas.microsoft.com/office/drawing/2014/main" id="{A44C2735-CCB6-4841-B0BD-33523BCF1F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632526" y="4643436"/>
              <a:ext cx="1769274" cy="14144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84" name="Picture 12" descr="Flag Of Germany Free Stock Photo - Public Domain Pictures">
              <a:extLst>
                <a:ext uri="{FF2B5EF4-FFF2-40B4-BE49-F238E27FC236}">
                  <a16:creationId xmlns:a16="http://schemas.microsoft.com/office/drawing/2014/main" id="{486F62B6-ED49-415E-89DC-777F4424ABA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48112" y="4643436"/>
              <a:ext cx="1871105" cy="13017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
        <p:nvSpPr>
          <p:cNvPr id="33" name="ZoneTexte 32">
            <a:extLst>
              <a:ext uri="{FF2B5EF4-FFF2-40B4-BE49-F238E27FC236}">
                <a16:creationId xmlns:a16="http://schemas.microsoft.com/office/drawing/2014/main" id="{D0918BA7-BD2B-4B47-9C5D-23BBC0E9D47D}"/>
              </a:ext>
            </a:extLst>
          </p:cNvPr>
          <p:cNvSpPr txBox="1"/>
          <p:nvPr/>
        </p:nvSpPr>
        <p:spPr>
          <a:xfrm>
            <a:off x="5695497" y="7734275"/>
            <a:ext cx="1342305" cy="523220"/>
          </a:xfrm>
          <a:prstGeom prst="rect">
            <a:avLst/>
          </a:prstGeom>
          <a:noFill/>
        </p:spPr>
        <p:txBody>
          <a:bodyPr wrap="square" rtlCol="0">
            <a:spAutoFit/>
          </a:bodyPr>
          <a:lstStyle/>
          <a:p>
            <a:r>
              <a:rPr lang="fr-FR" sz="2800" b="1" dirty="0"/>
              <a:t>51.08 %</a:t>
            </a:r>
          </a:p>
        </p:txBody>
      </p:sp>
      <p:sp>
        <p:nvSpPr>
          <p:cNvPr id="46" name="ZoneTexte 45">
            <a:extLst>
              <a:ext uri="{FF2B5EF4-FFF2-40B4-BE49-F238E27FC236}">
                <a16:creationId xmlns:a16="http://schemas.microsoft.com/office/drawing/2014/main" id="{7EBEBEBF-5B37-4065-BAC3-033EA4979AF1}"/>
              </a:ext>
            </a:extLst>
          </p:cNvPr>
          <p:cNvSpPr txBox="1"/>
          <p:nvPr/>
        </p:nvSpPr>
        <p:spPr>
          <a:xfrm>
            <a:off x="4639779" y="9377690"/>
            <a:ext cx="2002048" cy="523220"/>
          </a:xfrm>
          <a:prstGeom prst="rect">
            <a:avLst/>
          </a:prstGeom>
          <a:noFill/>
        </p:spPr>
        <p:txBody>
          <a:bodyPr wrap="square" rtlCol="0">
            <a:spAutoFit/>
          </a:bodyPr>
          <a:lstStyle/>
          <a:p>
            <a:r>
              <a:rPr lang="fr-FR" sz="2800" b="1" dirty="0"/>
              <a:t>21.94%</a:t>
            </a:r>
            <a:r>
              <a:rPr lang="fr-FR" sz="2800" dirty="0"/>
              <a:t> </a:t>
            </a:r>
            <a:endParaRPr lang="fr-FR" sz="2800" b="1" dirty="0"/>
          </a:p>
        </p:txBody>
      </p:sp>
      <p:sp>
        <p:nvSpPr>
          <p:cNvPr id="47" name="ZoneTexte 46">
            <a:extLst>
              <a:ext uri="{FF2B5EF4-FFF2-40B4-BE49-F238E27FC236}">
                <a16:creationId xmlns:a16="http://schemas.microsoft.com/office/drawing/2014/main" id="{2427B786-667B-4A0E-A0B8-06D8A882C686}"/>
              </a:ext>
            </a:extLst>
          </p:cNvPr>
          <p:cNvSpPr txBox="1"/>
          <p:nvPr/>
        </p:nvSpPr>
        <p:spPr>
          <a:xfrm>
            <a:off x="708392" y="7735466"/>
            <a:ext cx="1342305" cy="523220"/>
          </a:xfrm>
          <a:prstGeom prst="rect">
            <a:avLst/>
          </a:prstGeom>
          <a:noFill/>
        </p:spPr>
        <p:txBody>
          <a:bodyPr wrap="square" rtlCol="0">
            <a:spAutoFit/>
          </a:bodyPr>
          <a:lstStyle/>
          <a:p>
            <a:r>
              <a:rPr lang="fr-FR" sz="2800" b="1" dirty="0"/>
              <a:t>20.97%</a:t>
            </a:r>
          </a:p>
        </p:txBody>
      </p:sp>
      <p:sp>
        <p:nvSpPr>
          <p:cNvPr id="48" name="ZoneTexte 47">
            <a:extLst>
              <a:ext uri="{FF2B5EF4-FFF2-40B4-BE49-F238E27FC236}">
                <a16:creationId xmlns:a16="http://schemas.microsoft.com/office/drawing/2014/main" id="{C24A6C82-08EB-4E5C-BD3A-F3B3B5C0D66E}"/>
              </a:ext>
            </a:extLst>
          </p:cNvPr>
          <p:cNvSpPr txBox="1"/>
          <p:nvPr/>
        </p:nvSpPr>
        <p:spPr>
          <a:xfrm>
            <a:off x="1966894" y="5371041"/>
            <a:ext cx="7961118" cy="523220"/>
          </a:xfrm>
          <a:prstGeom prst="rect">
            <a:avLst/>
          </a:prstGeom>
          <a:noFill/>
        </p:spPr>
        <p:txBody>
          <a:bodyPr wrap="square" rtlCol="0">
            <a:spAutoFit/>
          </a:bodyPr>
          <a:lstStyle/>
          <a:p>
            <a:r>
              <a:rPr lang="fr-FR" dirty="0"/>
              <a:t> </a:t>
            </a:r>
            <a:r>
              <a:rPr lang="fr-FR" sz="2800" b="1" dirty="0">
                <a:solidFill>
                  <a:schemeClr val="tx2"/>
                </a:solidFill>
              </a:rPr>
              <a:t>Répartition des Clients </a:t>
            </a:r>
          </a:p>
        </p:txBody>
      </p:sp>
      <p:sp>
        <p:nvSpPr>
          <p:cNvPr id="49" name="ZoneTexte 48">
            <a:extLst>
              <a:ext uri="{FF2B5EF4-FFF2-40B4-BE49-F238E27FC236}">
                <a16:creationId xmlns:a16="http://schemas.microsoft.com/office/drawing/2014/main" id="{6BDBBA64-3F42-4BAE-860D-14749D94BFB5}"/>
              </a:ext>
            </a:extLst>
          </p:cNvPr>
          <p:cNvSpPr txBox="1"/>
          <p:nvPr/>
        </p:nvSpPr>
        <p:spPr>
          <a:xfrm>
            <a:off x="11049000" y="6743700"/>
            <a:ext cx="7961118" cy="523220"/>
          </a:xfrm>
          <a:prstGeom prst="rect">
            <a:avLst/>
          </a:prstGeom>
          <a:noFill/>
        </p:spPr>
        <p:txBody>
          <a:bodyPr wrap="square" rtlCol="0">
            <a:spAutoFit/>
          </a:bodyPr>
          <a:lstStyle/>
          <a:p>
            <a:r>
              <a:rPr lang="fr-FR" dirty="0"/>
              <a:t> </a:t>
            </a:r>
            <a:r>
              <a:rPr lang="fr-FR" sz="2800" b="1" dirty="0">
                <a:solidFill>
                  <a:schemeClr val="tx2"/>
                </a:solidFill>
              </a:rPr>
              <a:t>Autres Tendances</a:t>
            </a:r>
          </a:p>
        </p:txBody>
      </p:sp>
      <p:grpSp>
        <p:nvGrpSpPr>
          <p:cNvPr id="50" name="Group 4">
            <a:extLst>
              <a:ext uri="{FF2B5EF4-FFF2-40B4-BE49-F238E27FC236}">
                <a16:creationId xmlns:a16="http://schemas.microsoft.com/office/drawing/2014/main" id="{B2388727-F54E-4AB3-AB6E-296641025925}"/>
              </a:ext>
            </a:extLst>
          </p:cNvPr>
          <p:cNvGrpSpPr/>
          <p:nvPr/>
        </p:nvGrpSpPr>
        <p:grpSpPr>
          <a:xfrm flipH="1">
            <a:off x="9492358" y="2442665"/>
            <a:ext cx="76200" cy="7458245"/>
            <a:chOff x="0" y="0"/>
            <a:chExt cx="874407" cy="3339658"/>
          </a:xfrm>
          <a:solidFill>
            <a:schemeClr val="tx2"/>
          </a:solidFill>
        </p:grpSpPr>
        <p:sp>
          <p:nvSpPr>
            <p:cNvPr id="51" name="Freeform 5">
              <a:extLst>
                <a:ext uri="{FF2B5EF4-FFF2-40B4-BE49-F238E27FC236}">
                  <a16:creationId xmlns:a16="http://schemas.microsoft.com/office/drawing/2014/main" id="{18B64D2A-33E0-4612-BBB2-FFAA70D9DD95}"/>
                </a:ext>
              </a:extLst>
            </p:cNvPr>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grp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50372" y="224879"/>
            <a:ext cx="8701804" cy="1565822"/>
          </a:xfrm>
          <a:custGeom>
            <a:avLst/>
            <a:gdLst/>
            <a:ahLst/>
            <a:cxnLst/>
            <a:rect l="l" t="t" r="r" b="b"/>
            <a:pathLst>
              <a:path w="7106427" h="3242103">
                <a:moveTo>
                  <a:pt x="0" y="0"/>
                </a:moveTo>
                <a:lnTo>
                  <a:pt x="7106428" y="0"/>
                </a:lnTo>
                <a:lnTo>
                  <a:pt x="7106428" y="3242103"/>
                </a:lnTo>
                <a:lnTo>
                  <a:pt x="0" y="3242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dirty="0"/>
          </a:p>
        </p:txBody>
      </p:sp>
      <p:sp>
        <p:nvSpPr>
          <p:cNvPr id="9" name="TextBox 9"/>
          <p:cNvSpPr txBox="1"/>
          <p:nvPr/>
        </p:nvSpPr>
        <p:spPr>
          <a:xfrm>
            <a:off x="12632526" y="4874739"/>
            <a:ext cx="3679836" cy="1019177"/>
          </a:xfrm>
          <a:prstGeom prst="rect">
            <a:avLst/>
          </a:prstGeom>
        </p:spPr>
        <p:txBody>
          <a:bodyPr lIns="0" tIns="0" rIns="0" bIns="0" rtlCol="0" anchor="t">
            <a:spAutoFit/>
          </a:bodyPr>
          <a:lstStyle/>
          <a:p>
            <a:pPr marL="0" marR="0" lvl="0" indent="0" algn="ctr" defTabSz="914400" rtl="0" eaLnBrk="1" fontAlgn="auto" latinLnBrk="0" hangingPunct="1">
              <a:lnSpc>
                <a:spcPts val="8399"/>
              </a:lnSpc>
              <a:spcBef>
                <a:spcPts val="0"/>
              </a:spcBef>
              <a:spcAft>
                <a:spcPts val="0"/>
              </a:spcAft>
              <a:buClrTx/>
              <a:buSzTx/>
              <a:buFontTx/>
              <a:buNone/>
              <a:tabLst/>
              <a:defRPr/>
            </a:pPr>
            <a:r>
              <a:rPr kumimoji="0" lang="en-US" sz="5999" b="0" i="0" u="none" strike="noStrike" kern="1200" cap="none" spc="0" normalizeH="0" baseline="0" noProof="0">
                <a:ln>
                  <a:noFill/>
                </a:ln>
                <a:solidFill>
                  <a:srgbClr val="FFFFFF"/>
                </a:solidFill>
                <a:effectLst/>
                <a:uLnTx/>
                <a:uFillTx/>
                <a:latin typeface="DM Sans Bold"/>
                <a:ea typeface="+mn-ea"/>
                <a:cs typeface="+mn-cs"/>
              </a:rPr>
              <a:t>20K</a:t>
            </a:r>
          </a:p>
        </p:txBody>
      </p:sp>
      <p:sp>
        <p:nvSpPr>
          <p:cNvPr id="16" name="TextBox 16">
            <a:extLst>
              <a:ext uri="{FF2B5EF4-FFF2-40B4-BE49-F238E27FC236}">
                <a16:creationId xmlns:a16="http://schemas.microsoft.com/office/drawing/2014/main" id="{A87881DD-8800-4767-BA73-E1ED47FDD461}"/>
              </a:ext>
            </a:extLst>
          </p:cNvPr>
          <p:cNvSpPr txBox="1"/>
          <p:nvPr/>
        </p:nvSpPr>
        <p:spPr>
          <a:xfrm>
            <a:off x="333397" y="409575"/>
            <a:ext cx="9135755" cy="983154"/>
          </a:xfrm>
          <a:prstGeom prst="rect">
            <a:avLst/>
          </a:prstGeom>
        </p:spPr>
        <p:txBody>
          <a:bodyPr lIns="0" tIns="0" rIns="0" bIns="0" rtlCol="0" anchor="t">
            <a:spAutoFit/>
          </a:bodyPr>
          <a:lstStyle/>
          <a:p>
            <a:pPr algn="ctr">
              <a:lnSpc>
                <a:spcPts val="8400"/>
              </a:lnSpc>
            </a:pPr>
            <a:r>
              <a:rPr lang="fr-FR" sz="4800" b="1" spc="400" dirty="0">
                <a:solidFill>
                  <a:srgbClr val="2B4A9D"/>
                </a:solidFill>
              </a:rPr>
              <a:t>Statistiques Exploratoires</a:t>
            </a:r>
            <a:endParaRPr lang="en-US" sz="4800" b="1" spc="400" dirty="0">
              <a:solidFill>
                <a:srgbClr val="2B4A9D"/>
              </a:solidFill>
            </a:endParaRPr>
          </a:p>
        </p:txBody>
      </p:sp>
      <p:grpSp>
        <p:nvGrpSpPr>
          <p:cNvPr id="18" name="Groupe 17">
            <a:extLst>
              <a:ext uri="{FF2B5EF4-FFF2-40B4-BE49-F238E27FC236}">
                <a16:creationId xmlns:a16="http://schemas.microsoft.com/office/drawing/2014/main" id="{2C8F6483-FCAD-49CB-8B3A-76689CE5DA9B}"/>
              </a:ext>
            </a:extLst>
          </p:cNvPr>
          <p:cNvGrpSpPr/>
          <p:nvPr/>
        </p:nvGrpSpPr>
        <p:grpSpPr>
          <a:xfrm>
            <a:off x="16107897" y="186777"/>
            <a:ext cx="1809231" cy="1905000"/>
            <a:chOff x="15792969" y="277149"/>
            <a:chExt cx="2047452" cy="2233875"/>
          </a:xfrm>
        </p:grpSpPr>
        <p:sp>
          <p:nvSpPr>
            <p:cNvPr id="19" name="Freeform 9">
              <a:extLst>
                <a:ext uri="{FF2B5EF4-FFF2-40B4-BE49-F238E27FC236}">
                  <a16:creationId xmlns:a16="http://schemas.microsoft.com/office/drawing/2014/main" id="{CC3B4B4F-D7DD-48F7-8894-BCF8168D9371}"/>
                </a:ext>
              </a:extLst>
            </p:cNvPr>
            <p:cNvSpPr/>
            <p:nvPr/>
          </p:nvSpPr>
          <p:spPr>
            <a:xfrm>
              <a:off x="15792969" y="277149"/>
              <a:ext cx="2047452" cy="22338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299"/>
            </a:solidFill>
          </p:spPr>
        </p:sp>
        <p:pic>
          <p:nvPicPr>
            <p:cNvPr id="20" name="Image 19">
              <a:extLst>
                <a:ext uri="{FF2B5EF4-FFF2-40B4-BE49-F238E27FC236}">
                  <a16:creationId xmlns:a16="http://schemas.microsoft.com/office/drawing/2014/main" id="{A0C646CB-ED84-4CAD-8D95-0353FDACD44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6002000" y="476855"/>
              <a:ext cx="1676400" cy="1834461"/>
            </a:xfrm>
            <a:prstGeom prst="ellipse">
              <a:avLst/>
            </a:prstGeom>
            <a:ln>
              <a:noFill/>
            </a:ln>
            <a:effectLst>
              <a:softEdge rad="112500"/>
            </a:effectLst>
          </p:spPr>
        </p:pic>
      </p:grpSp>
      <p:pic>
        <p:nvPicPr>
          <p:cNvPr id="9218" name="Picture 2">
            <a:extLst>
              <a:ext uri="{FF2B5EF4-FFF2-40B4-BE49-F238E27FC236}">
                <a16:creationId xmlns:a16="http://schemas.microsoft.com/office/drawing/2014/main" id="{CD1E09B3-37C6-409A-B844-C559BF58B8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739477"/>
            <a:ext cx="8467725" cy="754752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64B08DEC-7530-4FAB-A41B-B020910C4B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3000" y="2580807"/>
            <a:ext cx="9382125" cy="754752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79F67351-C233-47B2-B2BB-D62DA5100F01}"/>
              </a:ext>
            </a:extLst>
          </p:cNvPr>
          <p:cNvSpPr txBox="1"/>
          <p:nvPr/>
        </p:nvSpPr>
        <p:spPr>
          <a:xfrm>
            <a:off x="1676400" y="1921225"/>
            <a:ext cx="7961118" cy="523220"/>
          </a:xfrm>
          <a:prstGeom prst="rect">
            <a:avLst/>
          </a:prstGeom>
          <a:noFill/>
        </p:spPr>
        <p:txBody>
          <a:bodyPr wrap="square" rtlCol="0">
            <a:spAutoFit/>
          </a:bodyPr>
          <a:lstStyle/>
          <a:p>
            <a:r>
              <a:rPr lang="fr-FR" dirty="0"/>
              <a:t> </a:t>
            </a:r>
            <a:r>
              <a:rPr lang="fr-FR" sz="2800" b="1" dirty="0">
                <a:solidFill>
                  <a:schemeClr val="tx2"/>
                </a:solidFill>
              </a:rPr>
              <a:t>Variables Catégorielles </a:t>
            </a:r>
          </a:p>
        </p:txBody>
      </p:sp>
      <p:sp>
        <p:nvSpPr>
          <p:cNvPr id="12" name="ZoneTexte 11">
            <a:extLst>
              <a:ext uri="{FF2B5EF4-FFF2-40B4-BE49-F238E27FC236}">
                <a16:creationId xmlns:a16="http://schemas.microsoft.com/office/drawing/2014/main" id="{9C8279B8-8A2F-48B1-88E4-01137F2C8004}"/>
              </a:ext>
            </a:extLst>
          </p:cNvPr>
          <p:cNvSpPr txBox="1"/>
          <p:nvPr/>
        </p:nvSpPr>
        <p:spPr>
          <a:xfrm>
            <a:off x="11125200" y="1887280"/>
            <a:ext cx="7961118" cy="523220"/>
          </a:xfrm>
          <a:prstGeom prst="rect">
            <a:avLst/>
          </a:prstGeom>
          <a:noFill/>
        </p:spPr>
        <p:txBody>
          <a:bodyPr wrap="square" rtlCol="0">
            <a:spAutoFit/>
          </a:bodyPr>
          <a:lstStyle/>
          <a:p>
            <a:r>
              <a:rPr lang="fr-FR" dirty="0"/>
              <a:t> </a:t>
            </a:r>
            <a:r>
              <a:rPr lang="fr-FR" sz="2800" b="1" dirty="0">
                <a:solidFill>
                  <a:schemeClr val="tx2"/>
                </a:solidFill>
              </a:rPr>
              <a:t>Variables  Numériques</a:t>
            </a:r>
          </a:p>
        </p:txBody>
      </p:sp>
    </p:spTree>
    <p:extLst>
      <p:ext uri="{BB962C8B-B14F-4D97-AF65-F5344CB8AC3E}">
        <p14:creationId xmlns:p14="http://schemas.microsoft.com/office/powerpoint/2010/main" val="3067493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50372" y="224879"/>
            <a:ext cx="8701804" cy="1565822"/>
          </a:xfrm>
          <a:custGeom>
            <a:avLst/>
            <a:gdLst/>
            <a:ahLst/>
            <a:cxnLst/>
            <a:rect l="l" t="t" r="r" b="b"/>
            <a:pathLst>
              <a:path w="7106427" h="3242103">
                <a:moveTo>
                  <a:pt x="0" y="0"/>
                </a:moveTo>
                <a:lnTo>
                  <a:pt x="7106428" y="0"/>
                </a:lnTo>
                <a:lnTo>
                  <a:pt x="7106428" y="3242103"/>
                </a:lnTo>
                <a:lnTo>
                  <a:pt x="0" y="32421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dirty="0"/>
          </a:p>
        </p:txBody>
      </p:sp>
      <p:sp>
        <p:nvSpPr>
          <p:cNvPr id="9" name="TextBox 9"/>
          <p:cNvSpPr txBox="1"/>
          <p:nvPr/>
        </p:nvSpPr>
        <p:spPr>
          <a:xfrm>
            <a:off x="12632526" y="4874739"/>
            <a:ext cx="3679836" cy="1019177"/>
          </a:xfrm>
          <a:prstGeom prst="rect">
            <a:avLst/>
          </a:prstGeom>
        </p:spPr>
        <p:txBody>
          <a:bodyPr lIns="0" tIns="0" rIns="0" bIns="0" rtlCol="0" anchor="t">
            <a:spAutoFit/>
          </a:bodyPr>
          <a:lstStyle/>
          <a:p>
            <a:pPr marL="0" marR="0" lvl="0" indent="0" algn="ctr" defTabSz="914400" rtl="0" eaLnBrk="1" fontAlgn="auto" latinLnBrk="0" hangingPunct="1">
              <a:lnSpc>
                <a:spcPts val="8399"/>
              </a:lnSpc>
              <a:spcBef>
                <a:spcPts val="0"/>
              </a:spcBef>
              <a:spcAft>
                <a:spcPts val="0"/>
              </a:spcAft>
              <a:buClrTx/>
              <a:buSzTx/>
              <a:buFontTx/>
              <a:buNone/>
              <a:tabLst/>
              <a:defRPr/>
            </a:pPr>
            <a:r>
              <a:rPr kumimoji="0" lang="en-US" sz="5999" b="0" i="0" u="none" strike="noStrike" kern="1200" cap="none" spc="0" normalizeH="0" baseline="0" noProof="0">
                <a:ln>
                  <a:noFill/>
                </a:ln>
                <a:solidFill>
                  <a:srgbClr val="FFFFFF"/>
                </a:solidFill>
                <a:effectLst/>
                <a:uLnTx/>
                <a:uFillTx/>
                <a:latin typeface="DM Sans Bold"/>
                <a:ea typeface="+mn-ea"/>
                <a:cs typeface="+mn-cs"/>
              </a:rPr>
              <a:t>20K</a:t>
            </a:r>
          </a:p>
        </p:txBody>
      </p:sp>
      <p:sp>
        <p:nvSpPr>
          <p:cNvPr id="16" name="TextBox 16">
            <a:extLst>
              <a:ext uri="{FF2B5EF4-FFF2-40B4-BE49-F238E27FC236}">
                <a16:creationId xmlns:a16="http://schemas.microsoft.com/office/drawing/2014/main" id="{A87881DD-8800-4767-BA73-E1ED47FDD461}"/>
              </a:ext>
            </a:extLst>
          </p:cNvPr>
          <p:cNvSpPr txBox="1"/>
          <p:nvPr/>
        </p:nvSpPr>
        <p:spPr>
          <a:xfrm>
            <a:off x="333397" y="409575"/>
            <a:ext cx="9135755" cy="983154"/>
          </a:xfrm>
          <a:prstGeom prst="rect">
            <a:avLst/>
          </a:prstGeom>
        </p:spPr>
        <p:txBody>
          <a:bodyPr lIns="0" tIns="0" rIns="0" bIns="0" rtlCol="0" anchor="t">
            <a:spAutoFit/>
          </a:bodyPr>
          <a:lstStyle/>
          <a:p>
            <a:pPr algn="ctr">
              <a:lnSpc>
                <a:spcPts val="8400"/>
              </a:lnSpc>
            </a:pPr>
            <a:r>
              <a:rPr lang="fr-FR" sz="4800" b="1" spc="400" dirty="0">
                <a:solidFill>
                  <a:srgbClr val="2B4A9D"/>
                </a:solidFill>
              </a:rPr>
              <a:t>Statistiques Exploratoires</a:t>
            </a:r>
            <a:endParaRPr lang="en-US" sz="4800" b="1" spc="400" dirty="0">
              <a:solidFill>
                <a:srgbClr val="2B4A9D"/>
              </a:solidFill>
            </a:endParaRPr>
          </a:p>
        </p:txBody>
      </p:sp>
      <p:grpSp>
        <p:nvGrpSpPr>
          <p:cNvPr id="18" name="Groupe 17">
            <a:extLst>
              <a:ext uri="{FF2B5EF4-FFF2-40B4-BE49-F238E27FC236}">
                <a16:creationId xmlns:a16="http://schemas.microsoft.com/office/drawing/2014/main" id="{2C8F6483-FCAD-49CB-8B3A-76689CE5DA9B}"/>
              </a:ext>
            </a:extLst>
          </p:cNvPr>
          <p:cNvGrpSpPr/>
          <p:nvPr/>
        </p:nvGrpSpPr>
        <p:grpSpPr>
          <a:xfrm>
            <a:off x="16107897" y="186777"/>
            <a:ext cx="1809231" cy="1905000"/>
            <a:chOff x="15792969" y="277149"/>
            <a:chExt cx="2047452" cy="2233875"/>
          </a:xfrm>
        </p:grpSpPr>
        <p:sp>
          <p:nvSpPr>
            <p:cNvPr id="19" name="Freeform 9">
              <a:extLst>
                <a:ext uri="{FF2B5EF4-FFF2-40B4-BE49-F238E27FC236}">
                  <a16:creationId xmlns:a16="http://schemas.microsoft.com/office/drawing/2014/main" id="{CC3B4B4F-D7DD-48F7-8894-BCF8168D9371}"/>
                </a:ext>
              </a:extLst>
            </p:cNvPr>
            <p:cNvSpPr/>
            <p:nvPr/>
          </p:nvSpPr>
          <p:spPr>
            <a:xfrm>
              <a:off x="15792969" y="277149"/>
              <a:ext cx="2047452" cy="22338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299"/>
            </a:solidFill>
          </p:spPr>
        </p:sp>
        <p:pic>
          <p:nvPicPr>
            <p:cNvPr id="20" name="Image 19">
              <a:extLst>
                <a:ext uri="{FF2B5EF4-FFF2-40B4-BE49-F238E27FC236}">
                  <a16:creationId xmlns:a16="http://schemas.microsoft.com/office/drawing/2014/main" id="{A0C646CB-ED84-4CAD-8D95-0353FDACD44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6002000" y="476855"/>
              <a:ext cx="1676400" cy="1834461"/>
            </a:xfrm>
            <a:prstGeom prst="ellipse">
              <a:avLst/>
            </a:prstGeom>
            <a:ln>
              <a:noFill/>
            </a:ln>
            <a:effectLst>
              <a:softEdge rad="112500"/>
            </a:effectLst>
          </p:spPr>
        </p:pic>
      </p:grpSp>
      <p:sp>
        <p:nvSpPr>
          <p:cNvPr id="11" name="ZoneTexte 10">
            <a:extLst>
              <a:ext uri="{FF2B5EF4-FFF2-40B4-BE49-F238E27FC236}">
                <a16:creationId xmlns:a16="http://schemas.microsoft.com/office/drawing/2014/main" id="{79F67351-C233-47B2-B2BB-D62DA5100F01}"/>
              </a:ext>
            </a:extLst>
          </p:cNvPr>
          <p:cNvSpPr txBox="1"/>
          <p:nvPr/>
        </p:nvSpPr>
        <p:spPr>
          <a:xfrm>
            <a:off x="1182882" y="1885905"/>
            <a:ext cx="7961118" cy="523220"/>
          </a:xfrm>
          <a:prstGeom prst="rect">
            <a:avLst/>
          </a:prstGeom>
          <a:noFill/>
        </p:spPr>
        <p:txBody>
          <a:bodyPr wrap="square" rtlCol="0">
            <a:spAutoFit/>
          </a:bodyPr>
          <a:lstStyle/>
          <a:p>
            <a:r>
              <a:rPr lang="fr-FR" dirty="0"/>
              <a:t> </a:t>
            </a:r>
            <a:r>
              <a:rPr lang="fr-FR" sz="2800" b="1" dirty="0">
                <a:solidFill>
                  <a:schemeClr val="tx2"/>
                </a:solidFill>
              </a:rPr>
              <a:t> Boxplot des variables numériques  </a:t>
            </a:r>
          </a:p>
        </p:txBody>
      </p:sp>
      <p:pic>
        <p:nvPicPr>
          <p:cNvPr id="10242" name="Picture 2">
            <a:extLst>
              <a:ext uri="{FF2B5EF4-FFF2-40B4-BE49-F238E27FC236}">
                <a16:creationId xmlns:a16="http://schemas.microsoft.com/office/drawing/2014/main" id="{BDEFFF4D-ABC1-4652-8B22-A1F9354665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125" y="2504329"/>
            <a:ext cx="8918779" cy="7307587"/>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0E5D5F99-924A-40BC-B0DD-C5AB4E33C2F6}"/>
              </a:ext>
            </a:extLst>
          </p:cNvPr>
          <p:cNvSpPr txBox="1"/>
          <p:nvPr/>
        </p:nvSpPr>
        <p:spPr>
          <a:xfrm>
            <a:off x="9489139" y="1924558"/>
            <a:ext cx="10439399" cy="523220"/>
          </a:xfrm>
          <a:prstGeom prst="rect">
            <a:avLst/>
          </a:prstGeom>
          <a:noFill/>
        </p:spPr>
        <p:txBody>
          <a:bodyPr wrap="square" rtlCol="0">
            <a:spAutoFit/>
          </a:bodyPr>
          <a:lstStyle/>
          <a:p>
            <a:r>
              <a:rPr lang="fr-FR" dirty="0"/>
              <a:t> </a:t>
            </a:r>
            <a:r>
              <a:rPr lang="fr-FR" sz="2800" b="1" dirty="0">
                <a:solidFill>
                  <a:schemeClr val="tx2"/>
                </a:solidFill>
              </a:rPr>
              <a:t> Boxplot de ces variables  en fonction des classes   </a:t>
            </a:r>
          </a:p>
        </p:txBody>
      </p:sp>
      <p:pic>
        <p:nvPicPr>
          <p:cNvPr id="10244" name="Picture 4">
            <a:extLst>
              <a:ext uri="{FF2B5EF4-FFF2-40B4-BE49-F238E27FC236}">
                <a16:creationId xmlns:a16="http://schemas.microsoft.com/office/drawing/2014/main" id="{7BFD080B-DF2F-45AA-A4ED-2B7D7500C9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85904" y="2635098"/>
            <a:ext cx="8804950" cy="729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120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50372" y="224879"/>
            <a:ext cx="8701804" cy="1565822"/>
          </a:xfrm>
          <a:custGeom>
            <a:avLst/>
            <a:gdLst/>
            <a:ahLst/>
            <a:cxnLst/>
            <a:rect l="l" t="t" r="r" b="b"/>
            <a:pathLst>
              <a:path w="7106427" h="3242103">
                <a:moveTo>
                  <a:pt x="0" y="0"/>
                </a:moveTo>
                <a:lnTo>
                  <a:pt x="7106428" y="0"/>
                </a:lnTo>
                <a:lnTo>
                  <a:pt x="7106428" y="3242103"/>
                </a:lnTo>
                <a:lnTo>
                  <a:pt x="0" y="32421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dirty="0"/>
          </a:p>
        </p:txBody>
      </p:sp>
      <p:sp>
        <p:nvSpPr>
          <p:cNvPr id="9" name="TextBox 9"/>
          <p:cNvSpPr txBox="1"/>
          <p:nvPr/>
        </p:nvSpPr>
        <p:spPr>
          <a:xfrm>
            <a:off x="12632526" y="4874739"/>
            <a:ext cx="3679836" cy="1019177"/>
          </a:xfrm>
          <a:prstGeom prst="rect">
            <a:avLst/>
          </a:prstGeom>
        </p:spPr>
        <p:txBody>
          <a:bodyPr lIns="0" tIns="0" rIns="0" bIns="0" rtlCol="0" anchor="t">
            <a:spAutoFit/>
          </a:bodyPr>
          <a:lstStyle/>
          <a:p>
            <a:pPr marL="0" marR="0" lvl="0" indent="0" algn="ctr" defTabSz="914400" rtl="0" eaLnBrk="1" fontAlgn="auto" latinLnBrk="0" hangingPunct="1">
              <a:lnSpc>
                <a:spcPts val="8399"/>
              </a:lnSpc>
              <a:spcBef>
                <a:spcPts val="0"/>
              </a:spcBef>
              <a:spcAft>
                <a:spcPts val="0"/>
              </a:spcAft>
              <a:buClrTx/>
              <a:buSzTx/>
              <a:buFontTx/>
              <a:buNone/>
              <a:tabLst/>
              <a:defRPr/>
            </a:pPr>
            <a:r>
              <a:rPr kumimoji="0" lang="en-US" sz="5999" b="0" i="0" u="none" strike="noStrike" kern="1200" cap="none" spc="0" normalizeH="0" baseline="0" noProof="0">
                <a:ln>
                  <a:noFill/>
                </a:ln>
                <a:solidFill>
                  <a:srgbClr val="FFFFFF"/>
                </a:solidFill>
                <a:effectLst/>
                <a:uLnTx/>
                <a:uFillTx/>
                <a:latin typeface="DM Sans Bold"/>
                <a:ea typeface="+mn-ea"/>
                <a:cs typeface="+mn-cs"/>
              </a:rPr>
              <a:t>20K</a:t>
            </a:r>
          </a:p>
        </p:txBody>
      </p:sp>
      <p:sp>
        <p:nvSpPr>
          <p:cNvPr id="16" name="TextBox 16">
            <a:extLst>
              <a:ext uri="{FF2B5EF4-FFF2-40B4-BE49-F238E27FC236}">
                <a16:creationId xmlns:a16="http://schemas.microsoft.com/office/drawing/2014/main" id="{A87881DD-8800-4767-BA73-E1ED47FDD461}"/>
              </a:ext>
            </a:extLst>
          </p:cNvPr>
          <p:cNvSpPr txBox="1"/>
          <p:nvPr/>
        </p:nvSpPr>
        <p:spPr>
          <a:xfrm>
            <a:off x="333397" y="409575"/>
            <a:ext cx="9135755" cy="983154"/>
          </a:xfrm>
          <a:prstGeom prst="rect">
            <a:avLst/>
          </a:prstGeom>
        </p:spPr>
        <p:txBody>
          <a:bodyPr lIns="0" tIns="0" rIns="0" bIns="0" rtlCol="0" anchor="t">
            <a:spAutoFit/>
          </a:bodyPr>
          <a:lstStyle/>
          <a:p>
            <a:pPr algn="ctr">
              <a:lnSpc>
                <a:spcPts val="8400"/>
              </a:lnSpc>
            </a:pPr>
            <a:r>
              <a:rPr lang="fr-FR" sz="4800" b="1" spc="400" dirty="0">
                <a:solidFill>
                  <a:srgbClr val="2B4A9D"/>
                </a:solidFill>
              </a:rPr>
              <a:t>Statistiques Exploratoires</a:t>
            </a:r>
            <a:endParaRPr lang="en-US" sz="4800" b="1" spc="400" dirty="0">
              <a:solidFill>
                <a:srgbClr val="2B4A9D"/>
              </a:solidFill>
            </a:endParaRPr>
          </a:p>
        </p:txBody>
      </p:sp>
      <p:grpSp>
        <p:nvGrpSpPr>
          <p:cNvPr id="18" name="Groupe 17">
            <a:extLst>
              <a:ext uri="{FF2B5EF4-FFF2-40B4-BE49-F238E27FC236}">
                <a16:creationId xmlns:a16="http://schemas.microsoft.com/office/drawing/2014/main" id="{2C8F6483-FCAD-49CB-8B3A-76689CE5DA9B}"/>
              </a:ext>
            </a:extLst>
          </p:cNvPr>
          <p:cNvGrpSpPr/>
          <p:nvPr/>
        </p:nvGrpSpPr>
        <p:grpSpPr>
          <a:xfrm>
            <a:off x="16107897" y="186777"/>
            <a:ext cx="1809231" cy="1905000"/>
            <a:chOff x="15792969" y="277149"/>
            <a:chExt cx="2047452" cy="2233875"/>
          </a:xfrm>
        </p:grpSpPr>
        <p:sp>
          <p:nvSpPr>
            <p:cNvPr id="19" name="Freeform 9">
              <a:extLst>
                <a:ext uri="{FF2B5EF4-FFF2-40B4-BE49-F238E27FC236}">
                  <a16:creationId xmlns:a16="http://schemas.microsoft.com/office/drawing/2014/main" id="{CC3B4B4F-D7DD-48F7-8894-BCF8168D9371}"/>
                </a:ext>
              </a:extLst>
            </p:cNvPr>
            <p:cNvSpPr/>
            <p:nvPr/>
          </p:nvSpPr>
          <p:spPr>
            <a:xfrm>
              <a:off x="15792969" y="277149"/>
              <a:ext cx="2047452" cy="223387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299"/>
            </a:solidFill>
          </p:spPr>
        </p:sp>
        <p:pic>
          <p:nvPicPr>
            <p:cNvPr id="20" name="Image 19">
              <a:extLst>
                <a:ext uri="{FF2B5EF4-FFF2-40B4-BE49-F238E27FC236}">
                  <a16:creationId xmlns:a16="http://schemas.microsoft.com/office/drawing/2014/main" id="{A0C646CB-ED84-4CAD-8D95-0353FDACD44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6002000" y="476855"/>
              <a:ext cx="1676400" cy="1834461"/>
            </a:xfrm>
            <a:prstGeom prst="ellipse">
              <a:avLst/>
            </a:prstGeom>
            <a:ln>
              <a:noFill/>
            </a:ln>
            <a:effectLst>
              <a:softEdge rad="112500"/>
            </a:effectLst>
          </p:spPr>
        </p:pic>
      </p:grpSp>
      <p:sp>
        <p:nvSpPr>
          <p:cNvPr id="11" name="ZoneTexte 10">
            <a:extLst>
              <a:ext uri="{FF2B5EF4-FFF2-40B4-BE49-F238E27FC236}">
                <a16:creationId xmlns:a16="http://schemas.microsoft.com/office/drawing/2014/main" id="{79F67351-C233-47B2-B2BB-D62DA5100F01}"/>
              </a:ext>
            </a:extLst>
          </p:cNvPr>
          <p:cNvSpPr txBox="1"/>
          <p:nvPr/>
        </p:nvSpPr>
        <p:spPr>
          <a:xfrm>
            <a:off x="6629400" y="1830167"/>
            <a:ext cx="7961118" cy="523220"/>
          </a:xfrm>
          <a:prstGeom prst="rect">
            <a:avLst/>
          </a:prstGeom>
          <a:noFill/>
        </p:spPr>
        <p:txBody>
          <a:bodyPr wrap="square" rtlCol="0">
            <a:spAutoFit/>
          </a:bodyPr>
          <a:lstStyle/>
          <a:p>
            <a:r>
              <a:rPr lang="fr-FR" dirty="0"/>
              <a:t> </a:t>
            </a:r>
            <a:r>
              <a:rPr lang="fr-FR" sz="2800" b="1" dirty="0">
                <a:solidFill>
                  <a:schemeClr val="tx2"/>
                </a:solidFill>
              </a:rPr>
              <a:t> Corrélations </a:t>
            </a:r>
          </a:p>
        </p:txBody>
      </p:sp>
      <p:pic>
        <p:nvPicPr>
          <p:cNvPr id="13318" name="Picture 6">
            <a:extLst>
              <a:ext uri="{FF2B5EF4-FFF2-40B4-BE49-F238E27FC236}">
                <a16:creationId xmlns:a16="http://schemas.microsoft.com/office/drawing/2014/main" id="{A80D7B9A-A57D-4D21-9C68-132B700DB7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2322782"/>
            <a:ext cx="15163800" cy="788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3803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1801</TotalTime>
  <Words>1568</Words>
  <Application>Microsoft Office PowerPoint</Application>
  <PresentationFormat>Personnalisé</PresentationFormat>
  <Paragraphs>199</Paragraphs>
  <Slides>26</Slides>
  <Notes>2</Notes>
  <HiddenSlides>0</HiddenSlides>
  <MMClips>0</MMClips>
  <ScaleCrop>false</ScaleCrop>
  <HeadingPairs>
    <vt:vector size="6" baseType="variant">
      <vt:variant>
        <vt:lpstr>Polices utilisées</vt:lpstr>
      </vt:variant>
      <vt:variant>
        <vt:i4>15</vt:i4>
      </vt:variant>
      <vt:variant>
        <vt:lpstr>Thème</vt:lpstr>
      </vt:variant>
      <vt:variant>
        <vt:i4>1</vt:i4>
      </vt:variant>
      <vt:variant>
        <vt:lpstr>Titres des diapositives</vt:lpstr>
      </vt:variant>
      <vt:variant>
        <vt:i4>26</vt:i4>
      </vt:variant>
    </vt:vector>
  </HeadingPairs>
  <TitlesOfParts>
    <vt:vector size="42" baseType="lpstr">
      <vt:lpstr>League Spartan</vt:lpstr>
      <vt:lpstr>Gotham Bold</vt:lpstr>
      <vt:lpstr>Calibri</vt:lpstr>
      <vt:lpstr>Lato</vt:lpstr>
      <vt:lpstr>Arial</vt:lpstr>
      <vt:lpstr>Montserrat Bold</vt:lpstr>
      <vt:lpstr>Tw Cen MT</vt:lpstr>
      <vt:lpstr>Wingdings</vt:lpstr>
      <vt:lpstr>Gotham</vt:lpstr>
      <vt:lpstr>Open Sans</vt:lpstr>
      <vt:lpstr>-apple-system</vt:lpstr>
      <vt:lpstr>DM Sans Bold</vt:lpstr>
      <vt:lpstr>Varela Round</vt:lpstr>
      <vt:lpstr>var(--font-family-default)</vt:lpstr>
      <vt:lpstr>Cambria Math</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Bleu et Noir Traditionnel Administratif Immobilier Intro d'une nouvelle recrue Présentation</dc:title>
  <dc:creator>DEL 7310</dc:creator>
  <cp:lastModifiedBy>DEL 7310</cp:lastModifiedBy>
  <cp:revision>106</cp:revision>
  <dcterms:created xsi:type="dcterms:W3CDTF">2006-08-16T00:00:00Z</dcterms:created>
  <dcterms:modified xsi:type="dcterms:W3CDTF">2024-06-09T19:49:04Z</dcterms:modified>
  <dc:identifier>DAGHjbnQqs0</dc:identifier>
</cp:coreProperties>
</file>